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6"/>
  </p:notesMasterIdLst>
  <p:sldIdLst>
    <p:sldId id="256" r:id="rId2"/>
    <p:sldId id="257" r:id="rId3"/>
    <p:sldId id="289" r:id="rId4"/>
    <p:sldId id="293" r:id="rId5"/>
    <p:sldId id="261" r:id="rId6"/>
    <p:sldId id="320" r:id="rId7"/>
    <p:sldId id="318" r:id="rId8"/>
    <p:sldId id="321" r:id="rId9"/>
    <p:sldId id="301" r:id="rId10"/>
    <p:sldId id="309" r:id="rId11"/>
    <p:sldId id="313" r:id="rId12"/>
    <p:sldId id="315" r:id="rId13"/>
    <p:sldId id="314" r:id="rId14"/>
    <p:sldId id="264" r:id="rId15"/>
    <p:sldId id="291" r:id="rId16"/>
    <p:sldId id="319" r:id="rId17"/>
    <p:sldId id="322" r:id="rId18"/>
    <p:sldId id="292" r:id="rId19"/>
    <p:sldId id="295" r:id="rId20"/>
    <p:sldId id="296" r:id="rId21"/>
    <p:sldId id="297" r:id="rId22"/>
    <p:sldId id="323" r:id="rId23"/>
    <p:sldId id="316" r:id="rId24"/>
    <p:sldId id="324" r:id="rId25"/>
    <p:sldId id="299" r:id="rId26"/>
    <p:sldId id="266" r:id="rId27"/>
    <p:sldId id="269" r:id="rId28"/>
    <p:sldId id="272" r:id="rId29"/>
    <p:sldId id="285" r:id="rId30"/>
    <p:sldId id="302" r:id="rId31"/>
    <p:sldId id="303" r:id="rId32"/>
    <p:sldId id="304" r:id="rId33"/>
    <p:sldId id="273" r:id="rId34"/>
    <p:sldId id="283" r:id="rId35"/>
    <p:sldId id="305" r:id="rId36"/>
    <p:sldId id="274" r:id="rId37"/>
    <p:sldId id="277" r:id="rId38"/>
    <p:sldId id="278" r:id="rId39"/>
    <p:sldId id="279" r:id="rId40"/>
    <p:sldId id="306" r:id="rId41"/>
    <p:sldId id="312" r:id="rId42"/>
    <p:sldId id="308" r:id="rId43"/>
    <p:sldId id="317" r:id="rId44"/>
    <p:sldId id="307" r:id="rId45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02D50-6074-410E-B3D3-A6CEFDBA717C}" type="doc">
      <dgm:prSet loTypeId="urn:microsoft.com/office/officeart/2005/8/layout/arrow4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FE10E46-B1FD-4945-B1E6-3D917B43AF97}">
      <dgm:prSet phldrT="[Tekst]"/>
      <dgm:spPr/>
      <dgm:t>
        <a:bodyPr/>
        <a:lstStyle/>
        <a:p>
          <a:r>
            <a:rPr lang="pl-PL" b="1" u="sng" dirty="0">
              <a:solidFill>
                <a:srgbClr val="0070C0"/>
              </a:solidFill>
            </a:rPr>
            <a:t>JEDZENIE</a:t>
          </a:r>
        </a:p>
      </dgm:t>
    </dgm:pt>
    <dgm:pt modelId="{30AE3D7A-3BCF-4144-8977-5D295B475AD7}" type="parTrans" cxnId="{DE650060-E3E6-463A-AC8C-DDE23B0E3BEE}">
      <dgm:prSet/>
      <dgm:spPr/>
      <dgm:t>
        <a:bodyPr/>
        <a:lstStyle/>
        <a:p>
          <a:endParaRPr lang="pl-PL"/>
        </a:p>
      </dgm:t>
    </dgm:pt>
    <dgm:pt modelId="{4CE64960-9827-4B37-A5ED-A29ACD827F5B}" type="sibTrans" cxnId="{DE650060-E3E6-463A-AC8C-DDE23B0E3BEE}">
      <dgm:prSet/>
      <dgm:spPr/>
      <dgm:t>
        <a:bodyPr/>
        <a:lstStyle/>
        <a:p>
          <a:endParaRPr lang="pl-PL"/>
        </a:p>
      </dgm:t>
    </dgm:pt>
    <dgm:pt modelId="{DBE2DEBC-54F8-4A51-8143-9830AB0902CA}">
      <dgm:prSet phldrT="[Tekst]" custT="1"/>
      <dgm:spPr/>
      <dgm:t>
        <a:bodyPr/>
        <a:lstStyle/>
        <a:p>
          <a:r>
            <a:rPr lang="pl-PL" sz="2800" b="1" u="sng" dirty="0">
              <a:solidFill>
                <a:schemeClr val="accent6">
                  <a:lumMod val="75000"/>
                </a:schemeClr>
              </a:solidFill>
            </a:rPr>
            <a:t>INSULINA</a:t>
          </a:r>
        </a:p>
        <a:p>
          <a:r>
            <a:rPr lang="pl-PL" sz="2600" b="1" dirty="0">
              <a:solidFill>
                <a:schemeClr val="accent5">
                  <a:lumMod val="75000"/>
                </a:schemeClr>
              </a:solidFill>
            </a:rPr>
            <a:t>Wysiłek fizyczny</a:t>
          </a:r>
        </a:p>
      </dgm:t>
    </dgm:pt>
    <dgm:pt modelId="{45DC4BAA-CBD1-41FB-A53D-34B1EFD282E4}" type="parTrans" cxnId="{94A8B5FB-83F2-43B6-A066-30FFC69EE3C6}">
      <dgm:prSet/>
      <dgm:spPr/>
      <dgm:t>
        <a:bodyPr/>
        <a:lstStyle/>
        <a:p>
          <a:endParaRPr lang="pl-PL"/>
        </a:p>
      </dgm:t>
    </dgm:pt>
    <dgm:pt modelId="{00EE79AC-4FBE-4AD9-BF2A-E1E4F93AC88C}" type="sibTrans" cxnId="{94A8B5FB-83F2-43B6-A066-30FFC69EE3C6}">
      <dgm:prSet/>
      <dgm:spPr/>
      <dgm:t>
        <a:bodyPr/>
        <a:lstStyle/>
        <a:p>
          <a:endParaRPr lang="pl-PL"/>
        </a:p>
      </dgm:t>
    </dgm:pt>
    <dgm:pt modelId="{2637E3B7-16BC-47F3-8261-D996A4D54893}" type="pres">
      <dgm:prSet presAssocID="{27F02D50-6074-410E-B3D3-A6CEFDBA717C}" presName="compositeShape" presStyleCnt="0">
        <dgm:presLayoutVars>
          <dgm:chMax val="2"/>
          <dgm:dir/>
          <dgm:resizeHandles val="exact"/>
        </dgm:presLayoutVars>
      </dgm:prSet>
      <dgm:spPr/>
    </dgm:pt>
    <dgm:pt modelId="{7AC0ED2E-043D-4AEF-A572-664389CA024C}" type="pres">
      <dgm:prSet presAssocID="{8FE10E46-B1FD-4945-B1E6-3D917B43AF97}" presName="upArrow" presStyleLbl="node1" presStyleIdx="0" presStyleCnt="2"/>
      <dgm:spPr/>
    </dgm:pt>
    <dgm:pt modelId="{113EC680-66C7-444F-9A9E-80D1BE08BDE8}" type="pres">
      <dgm:prSet presAssocID="{8FE10E46-B1FD-4945-B1E6-3D917B43AF97}" presName="upArrowText" presStyleLbl="revTx" presStyleIdx="0" presStyleCnt="2">
        <dgm:presLayoutVars>
          <dgm:chMax val="0"/>
          <dgm:bulletEnabled val="1"/>
        </dgm:presLayoutVars>
      </dgm:prSet>
      <dgm:spPr/>
    </dgm:pt>
    <dgm:pt modelId="{5608F61F-DA54-491A-891A-00951ABB1BDC}" type="pres">
      <dgm:prSet presAssocID="{DBE2DEBC-54F8-4A51-8143-9830AB0902CA}" presName="downArrow" presStyleLbl="node1" presStyleIdx="1" presStyleCnt="2"/>
      <dgm:spPr/>
    </dgm:pt>
    <dgm:pt modelId="{001EACDB-EF13-4EC8-A0DF-AFBB70CF4025}" type="pres">
      <dgm:prSet presAssocID="{DBE2DEBC-54F8-4A51-8143-9830AB0902CA}" presName="downArrowText" presStyleLbl="revTx" presStyleIdx="1" presStyleCnt="2" custScaleX="116017">
        <dgm:presLayoutVars>
          <dgm:chMax val="0"/>
          <dgm:bulletEnabled val="1"/>
        </dgm:presLayoutVars>
      </dgm:prSet>
      <dgm:spPr/>
    </dgm:pt>
  </dgm:ptLst>
  <dgm:cxnLst>
    <dgm:cxn modelId="{2CC57111-2A8A-426E-A606-0E07B0505842}" type="presOf" srcId="{8FE10E46-B1FD-4945-B1E6-3D917B43AF97}" destId="{113EC680-66C7-444F-9A9E-80D1BE08BDE8}" srcOrd="0" destOrd="0" presId="urn:microsoft.com/office/officeart/2005/8/layout/arrow4"/>
    <dgm:cxn modelId="{9DAA6618-E26C-4620-9C80-79450A51FC76}" type="presOf" srcId="{27F02D50-6074-410E-B3D3-A6CEFDBA717C}" destId="{2637E3B7-16BC-47F3-8261-D996A4D54893}" srcOrd="0" destOrd="0" presId="urn:microsoft.com/office/officeart/2005/8/layout/arrow4"/>
    <dgm:cxn modelId="{DE650060-E3E6-463A-AC8C-DDE23B0E3BEE}" srcId="{27F02D50-6074-410E-B3D3-A6CEFDBA717C}" destId="{8FE10E46-B1FD-4945-B1E6-3D917B43AF97}" srcOrd="0" destOrd="0" parTransId="{30AE3D7A-3BCF-4144-8977-5D295B475AD7}" sibTransId="{4CE64960-9827-4B37-A5ED-A29ACD827F5B}"/>
    <dgm:cxn modelId="{EA3C50A2-3791-4F12-AFE7-01A693335AFF}" type="presOf" srcId="{DBE2DEBC-54F8-4A51-8143-9830AB0902CA}" destId="{001EACDB-EF13-4EC8-A0DF-AFBB70CF4025}" srcOrd="0" destOrd="0" presId="urn:microsoft.com/office/officeart/2005/8/layout/arrow4"/>
    <dgm:cxn modelId="{94A8B5FB-83F2-43B6-A066-30FFC69EE3C6}" srcId="{27F02D50-6074-410E-B3D3-A6CEFDBA717C}" destId="{DBE2DEBC-54F8-4A51-8143-9830AB0902CA}" srcOrd="1" destOrd="0" parTransId="{45DC4BAA-CBD1-41FB-A53D-34B1EFD282E4}" sibTransId="{00EE79AC-4FBE-4AD9-BF2A-E1E4F93AC88C}"/>
    <dgm:cxn modelId="{785AC1A0-B1F9-45BD-9954-E6C259DC780B}" type="presParOf" srcId="{2637E3B7-16BC-47F3-8261-D996A4D54893}" destId="{7AC0ED2E-043D-4AEF-A572-664389CA024C}" srcOrd="0" destOrd="0" presId="urn:microsoft.com/office/officeart/2005/8/layout/arrow4"/>
    <dgm:cxn modelId="{5C7DC0DB-DCF8-4E2D-A934-9A0A354584D9}" type="presParOf" srcId="{2637E3B7-16BC-47F3-8261-D996A4D54893}" destId="{113EC680-66C7-444F-9A9E-80D1BE08BDE8}" srcOrd="1" destOrd="0" presId="urn:microsoft.com/office/officeart/2005/8/layout/arrow4"/>
    <dgm:cxn modelId="{73D54556-CD4E-4AA7-BE1B-ADCB292C9DB4}" type="presParOf" srcId="{2637E3B7-16BC-47F3-8261-D996A4D54893}" destId="{5608F61F-DA54-491A-891A-00951ABB1BDC}" srcOrd="2" destOrd="0" presId="urn:microsoft.com/office/officeart/2005/8/layout/arrow4"/>
    <dgm:cxn modelId="{950AEFE7-F300-4A63-A870-3ECEFCAC7627}" type="presParOf" srcId="{2637E3B7-16BC-47F3-8261-D996A4D54893}" destId="{001EACDB-EF13-4EC8-A0DF-AFBB70CF4025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0ED2E-043D-4AEF-A572-664389CA024C}">
      <dsp:nvSpPr>
        <dsp:cNvPr id="0" name=""/>
        <dsp:cNvSpPr/>
      </dsp:nvSpPr>
      <dsp:spPr>
        <a:xfrm>
          <a:off x="-85005" y="0"/>
          <a:ext cx="1282446" cy="2194560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13EC680-66C7-444F-9A9E-80D1BE08BDE8}">
      <dsp:nvSpPr>
        <dsp:cNvPr id="0" name=""/>
        <dsp:cNvSpPr/>
      </dsp:nvSpPr>
      <dsp:spPr>
        <a:xfrm>
          <a:off x="1235913" y="0"/>
          <a:ext cx="2176272" cy="2194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u="sng" kern="1200" dirty="0">
              <a:solidFill>
                <a:srgbClr val="0070C0"/>
              </a:solidFill>
            </a:rPr>
            <a:t>JEDZENIE</a:t>
          </a:r>
        </a:p>
      </dsp:txBody>
      <dsp:txXfrm>
        <a:off x="1235913" y="0"/>
        <a:ext cx="2176272" cy="2194560"/>
      </dsp:txXfrm>
    </dsp:sp>
    <dsp:sp modelId="{5608F61F-DA54-491A-891A-00951ABB1BDC}">
      <dsp:nvSpPr>
        <dsp:cNvPr id="0" name=""/>
        <dsp:cNvSpPr/>
      </dsp:nvSpPr>
      <dsp:spPr>
        <a:xfrm>
          <a:off x="299727" y="2377439"/>
          <a:ext cx="1282446" cy="2194560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01EACDB-EF13-4EC8-A0DF-AFBB70CF4025}">
      <dsp:nvSpPr>
        <dsp:cNvPr id="0" name=""/>
        <dsp:cNvSpPr/>
      </dsp:nvSpPr>
      <dsp:spPr>
        <a:xfrm>
          <a:off x="1446360" y="2377439"/>
          <a:ext cx="2524845" cy="2194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u="sng" kern="1200" dirty="0">
              <a:solidFill>
                <a:schemeClr val="accent6">
                  <a:lumMod val="75000"/>
                </a:schemeClr>
              </a:solidFill>
            </a:rPr>
            <a:t>INSULINA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1" kern="1200" dirty="0">
              <a:solidFill>
                <a:schemeClr val="accent5">
                  <a:lumMod val="75000"/>
                </a:schemeClr>
              </a:solidFill>
            </a:rPr>
            <a:t>Wysiłek fizyczny</a:t>
          </a:r>
        </a:p>
      </dsp:txBody>
      <dsp:txXfrm>
        <a:off x="1446360" y="2377439"/>
        <a:ext cx="2524845" cy="2194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8D89B-FF15-43B2-8F51-A008D3CCAF3A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3E244-14A8-4D57-99FF-C98E37A67A0E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7053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5DEF4B-DDF9-4679-9D24-046E9CF57E4E}" type="slidenum">
              <a:rPr lang="pl-PL" altLang="pl-PL" smtClean="0"/>
              <a:pPr eaLnBrk="1" hangingPunct="1"/>
              <a:t>4</a:t>
            </a:fld>
            <a:endParaRPr lang="pl-PL" altLang="pl-PL" dirty="0"/>
          </a:p>
        </p:txBody>
      </p:sp>
      <p:sp>
        <p:nvSpPr>
          <p:cNvPr id="72707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8" name="Symbol zastępczy notatek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pl-PL" altLang="pl-PL" dirty="0">
                <a:latin typeface="Arial Unicode MS" pitchFamily="34" charset="-128"/>
              </a:rPr>
              <a:t>Cukrzyca typu 1 jest najczęstszą chorobą przewlekłą u dzieci, przyczyna zachorowania nie jest całkowicie jasna, wiąże się z predyspozycją genetyczną do chor</a:t>
            </a:r>
            <a:r>
              <a:rPr lang="pl-PL" altLang="pl-PL" dirty="0"/>
              <a:t>ó</a:t>
            </a:r>
            <a:r>
              <a:rPr lang="pl-PL" altLang="pl-PL" dirty="0">
                <a:latin typeface="Arial Unicode MS" pitchFamily="34" charset="-128"/>
              </a:rPr>
              <a:t>b z autoagresji i wpływem czynnik</a:t>
            </a:r>
            <a:r>
              <a:rPr lang="pl-PL" altLang="pl-PL" dirty="0"/>
              <a:t>ó</a:t>
            </a:r>
            <a:r>
              <a:rPr lang="pl-PL" altLang="pl-PL" dirty="0">
                <a:latin typeface="Arial Unicode MS" pitchFamily="34" charset="-128"/>
              </a:rPr>
              <a:t>w środowiskowych. Z nieznanych do końca przyczyn u dzieci dochodzi do nadmiernej aktywacji układu odporności (układu immunologicznego), kt</a:t>
            </a:r>
            <a:r>
              <a:rPr lang="pl-PL" altLang="pl-PL" dirty="0"/>
              <a:t>ó</a:t>
            </a:r>
            <a:r>
              <a:rPr lang="pl-PL" altLang="pl-PL" dirty="0">
                <a:latin typeface="Arial Unicode MS" pitchFamily="34" charset="-128"/>
              </a:rPr>
              <a:t>ry niszczy własne kom</a:t>
            </a:r>
            <a:r>
              <a:rPr lang="pl-PL" altLang="pl-PL" dirty="0"/>
              <a:t>ó</a:t>
            </a:r>
            <a:r>
              <a:rPr lang="pl-PL" altLang="pl-PL" dirty="0">
                <a:latin typeface="Arial Unicode MS" pitchFamily="34" charset="-128"/>
              </a:rPr>
              <a:t>rki beta dziecka produkujące insulinę. W momencie rozpoznania cukrzycy ok. 80% kom</a:t>
            </a:r>
            <a:r>
              <a:rPr lang="pl-PL" altLang="pl-PL" dirty="0"/>
              <a:t>ó</a:t>
            </a:r>
            <a:r>
              <a:rPr lang="pl-PL" altLang="pl-PL" dirty="0">
                <a:latin typeface="Arial Unicode MS" pitchFamily="34" charset="-128"/>
              </a:rPr>
              <a:t>rek beta jest już całkowicie zniszczonych co powoduje znaczny niedob</a:t>
            </a:r>
            <a:r>
              <a:rPr lang="pl-PL" altLang="pl-PL" dirty="0"/>
              <a:t>ó</a:t>
            </a:r>
            <a:r>
              <a:rPr lang="pl-PL" altLang="pl-PL" dirty="0">
                <a:latin typeface="Arial Unicode MS" pitchFamily="34" charset="-128"/>
              </a:rPr>
              <a:t>r insuliny. </a:t>
            </a:r>
          </a:p>
        </p:txBody>
      </p:sp>
      <p:sp>
        <p:nvSpPr>
          <p:cNvPr id="72709" name="Symbol zastępczy numeru slajdu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5269771-701F-47A5-BBF2-DF4394261C84}" type="slidenum">
              <a:rPr lang="pl-PL" altLang="pl-PL" sz="1200">
                <a:latin typeface="Arial Unicode MS" pitchFamily="34" charset="-128"/>
              </a:rPr>
              <a:pPr algn="r" eaLnBrk="1" hangingPunct="1"/>
              <a:t>4</a:t>
            </a:fld>
            <a:endParaRPr lang="pl-PL" altLang="pl-PL" sz="1200" dirty="0">
              <a:latin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832A9D-FC8F-4F9E-AA25-BE52D2B1F198}" type="slidenum">
              <a:rPr lang="pl-PL" smtClean="0"/>
              <a:pPr/>
              <a:t>18</a:t>
            </a:fld>
            <a:endParaRPr lang="pl-PL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21A197-9379-438B-B55F-5E8E0725ABD0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pl-PL" dirty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l-PL" altLang="pl-PL" dirty="0"/>
              <a:t>Insulina wydzielana jest w sposób ciągły w czasie całej doby. Między posiłkami i w ciągu nocy sekrecja insuliny ma charakter tzw. wydzielania podstawowego. Rolą podstawowego wydzielania insuliny jest przede wszystkim hamowanie lipolizy (rozpadu tkanki tłuszczowej) oraz </a:t>
            </a:r>
            <a:r>
              <a:rPr lang="pl-PL" altLang="pl-PL" dirty="0" err="1"/>
              <a:t>glukoneogenezy</a:t>
            </a:r>
            <a:r>
              <a:rPr lang="pl-PL" altLang="pl-PL" dirty="0"/>
              <a:t> wątrobowej. Niedostateczna  sekrecja insuliny podstawowej, przede wszystkim na skutek niewystarczającego hamowania produkcji glukozy przez wątrobę doprowadzić może do hiperglikemii. Wydzielanie podstawowe insuliny jest zmienne w ciągu doby, najmniejsze w godzinach nocnych, największe w godzinach </a:t>
            </a:r>
            <a:r>
              <a:rPr lang="pl-PL" altLang="pl-PL" dirty="0" err="1"/>
              <a:t>wczesnoporannych</a:t>
            </a:r>
            <a:r>
              <a:rPr lang="pl-PL" altLang="pl-PL" dirty="0"/>
              <a:t>. Różnice te wynikają z  konieczności kompensacji efektów aktywności hormonów działających przeciwnie niż insulina, a wydzielanych w godzinach </a:t>
            </a:r>
            <a:r>
              <a:rPr lang="pl-PL" altLang="pl-PL" dirty="0" err="1"/>
              <a:t>wczesnoporannych</a:t>
            </a:r>
            <a:r>
              <a:rPr lang="pl-PL" altLang="pl-PL" dirty="0"/>
              <a:t> (głównie hormon wzrostu, hormony nadnerczowe). W okresie </a:t>
            </a:r>
            <a:r>
              <a:rPr lang="pl-PL" altLang="pl-PL" dirty="0" err="1"/>
              <a:t>okołoposiłkowym</a:t>
            </a:r>
            <a:r>
              <a:rPr lang="pl-PL" altLang="pl-PL" dirty="0"/>
              <a:t>, wydzielanie insuliny ma przede wszystkim na celu </a:t>
            </a:r>
            <a:r>
              <a:rPr lang="pl-PL" altLang="pl-PL" dirty="0" err="1"/>
              <a:t>zmetabolizowanie</a:t>
            </a:r>
            <a:r>
              <a:rPr lang="pl-PL" altLang="pl-PL" dirty="0"/>
              <a:t> spożytego posiłku. Posiłkowe wydzielanie insuliny ma dwie fazy. Faza pierwsza związana jest z natychmiastowym uwalnianiem dużej ilości wcześniej zgromadzonej insuliny. U osób zdrowych służy ona zapobieganiu hiperglikemii po spożyciu węglowodanów o wysokim indeksie </a:t>
            </a:r>
            <a:r>
              <a:rPr lang="pl-PL" altLang="pl-PL" dirty="0" err="1"/>
              <a:t>glikemicznym</a:t>
            </a:r>
            <a:r>
              <a:rPr lang="pl-PL" altLang="pl-PL" dirty="0"/>
              <a:t>. Druga faza wydzielania insuliny trwająca nawet do kilku godzin związana jest z uwalnianiem insuliny produkowanej na bieżąco. Służy ona, </a:t>
            </a:r>
            <a:r>
              <a:rPr lang="pl-PL" altLang="pl-PL" dirty="0" err="1"/>
              <a:t>zmetabolizowaniu</a:t>
            </a:r>
            <a:r>
              <a:rPr lang="pl-PL" altLang="pl-PL" dirty="0"/>
              <a:t> węglowodanów o niskim indeksie </a:t>
            </a:r>
            <a:r>
              <a:rPr lang="pl-PL" altLang="pl-PL" dirty="0" err="1"/>
              <a:t>glikemicznym</a:t>
            </a:r>
            <a:r>
              <a:rPr lang="pl-PL" altLang="pl-PL" dirty="0"/>
              <a:t>, oraz białek i tłuszczów. Im większa zawartość produktów białkowo-tłuszczowych w pożywieniu, tym dłużej trwa druga faza wydzielania insuliny (nawet do 6-10 godzin)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1" name="Prostokąt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Prostokąt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rostokąt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2020-11-20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4.jpeg"/><Relationship Id="rId7" Type="http://schemas.openxmlformats.org/officeDocument/2006/relationships/image" Target="../media/image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6.jpeg"/><Relationship Id="rId9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U&#380;ytkownik\Moje%20dokumenty\Agnieszka\hypokit-patients-demo.wmv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idx="4294967295"/>
          </p:nvPr>
        </p:nvSpPr>
        <p:spPr>
          <a:xfrm>
            <a:off x="642910" y="1357298"/>
            <a:ext cx="7772400" cy="1827212"/>
          </a:xfrm>
        </p:spPr>
        <p:txBody>
          <a:bodyPr>
            <a:noAutofit/>
          </a:bodyPr>
          <a:lstStyle/>
          <a:p>
            <a:br>
              <a:rPr lang="pl-PL" sz="4800" dirty="0"/>
            </a:br>
            <a:br>
              <a:rPr lang="pl-PL" sz="4800" dirty="0"/>
            </a:br>
            <a:r>
              <a:rPr lang="pl-PL" sz="4800" dirty="0"/>
              <a:t>DZIECKO Z CUKRZYCĄ W PLACÓWCE OŚWIATOWEJ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4294967295"/>
          </p:nvPr>
        </p:nvSpPr>
        <p:spPr>
          <a:xfrm>
            <a:off x="3857620" y="3214686"/>
            <a:ext cx="4972040" cy="1495425"/>
          </a:xfrm>
        </p:spPr>
        <p:txBody>
          <a:bodyPr>
            <a:normAutofit/>
          </a:bodyPr>
          <a:lstStyle/>
          <a:p>
            <a:r>
              <a:rPr lang="pl-PL" sz="3000" b="1" dirty="0"/>
              <a:t>mgr Oliwia Bazylewicz</a:t>
            </a:r>
          </a:p>
          <a:p>
            <a:pPr>
              <a:buNone/>
            </a:pPr>
            <a:r>
              <a:rPr lang="pl-PL" sz="2000" dirty="0"/>
              <a:t>Edukator Diabetologiczny i Trener Pompowy</a:t>
            </a:r>
          </a:p>
          <a:p>
            <a:endParaRPr lang="pl-PL" sz="2000" dirty="0"/>
          </a:p>
        </p:txBody>
      </p:sp>
      <p:pic>
        <p:nvPicPr>
          <p:cNvPr id="6" name="Picture 2" descr="C:\Documents and Settings\Ola\Moje dokumenty\Moje obrazy\cukrzycowe\small_3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214686"/>
            <a:ext cx="3000396" cy="3053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CUKRZYCA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714488"/>
            <a:ext cx="8229600" cy="4937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3200" dirty="0"/>
              <a:t>	Choroba </a:t>
            </a:r>
            <a:r>
              <a:rPr lang="pl-PL" sz="3200" b="1" dirty="0"/>
              <a:t>przewlekła</a:t>
            </a:r>
            <a:r>
              <a:rPr lang="pl-PL" sz="3200" dirty="0"/>
              <a:t>, </a:t>
            </a:r>
            <a:r>
              <a:rPr lang="pl-PL" sz="3200" b="1" dirty="0"/>
              <a:t>nieuleczalna</a:t>
            </a:r>
            <a:r>
              <a:rPr lang="pl-PL" sz="3200" dirty="0"/>
              <a:t>, polegająca na zaburzeniu wydzielania insuliny. Uszkodzeniu ulegają komórki  trzustki (beta). Powoduje podwyższenie glukozy (cukru) we krwi.</a:t>
            </a:r>
          </a:p>
          <a:p>
            <a:pPr>
              <a:buNone/>
            </a:pPr>
            <a:endParaRPr lang="pl-PL" sz="3200" dirty="0"/>
          </a:p>
          <a:p>
            <a:pPr>
              <a:buNone/>
            </a:pPr>
            <a:r>
              <a:rPr lang="pl-PL" sz="3200" dirty="0"/>
              <a:t>		</a:t>
            </a:r>
            <a:r>
              <a:rPr lang="pl-PL" sz="3200" b="1" dirty="0">
                <a:solidFill>
                  <a:srgbClr val="C00000"/>
                </a:solidFill>
              </a:rPr>
              <a:t>   </a:t>
            </a:r>
            <a:r>
              <a:rPr lang="pl-PL" sz="3200" b="1" i="1" u="sng" dirty="0">
                <a:solidFill>
                  <a:srgbClr val="C00000"/>
                </a:solidFill>
              </a:rPr>
              <a:t>NIE JEST CHOROBĄ ZAKAŹNĄ</a:t>
            </a:r>
            <a:r>
              <a:rPr lang="pl-PL" sz="3200" b="1" i="1" dirty="0">
                <a:solidFill>
                  <a:srgbClr val="C00000"/>
                </a:solidFill>
              </a:rPr>
              <a:t>!!!!!</a:t>
            </a:r>
          </a:p>
          <a:p>
            <a:endParaRPr lang="pl-PL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3394"/>
          </a:xfrm>
        </p:spPr>
        <p:txBody>
          <a:bodyPr/>
          <a:lstStyle/>
          <a:p>
            <a:pPr algn="l"/>
            <a:r>
              <a:rPr lang="pl-PL" dirty="0"/>
              <a:t>Rodzaje cukrzycy</a:t>
            </a:r>
          </a:p>
        </p:txBody>
      </p:sp>
      <p:graphicFrame>
        <p:nvGraphicFramePr>
          <p:cNvPr id="9" name="Symbol zastępczy zawartości 8"/>
          <p:cNvGraphicFramePr>
            <a:graphicFrameLocks noGrp="1"/>
          </p:cNvGraphicFramePr>
          <p:nvPr>
            <p:ph sz="quarter" idx="1"/>
          </p:nvPr>
        </p:nvGraphicFramePr>
        <p:xfrm>
          <a:off x="285720" y="853440"/>
          <a:ext cx="8572560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1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dirty="0">
                          <a:latin typeface="Arial Black" pitchFamily="34" charset="0"/>
                        </a:rPr>
                        <a:t>CUKRZYCA TYPU 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400" b="0" dirty="0">
                          <a:latin typeface="Arial Black" pitchFamily="34" charset="0"/>
                        </a:rPr>
                        <a:t>CUKRZYCA TYPU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9863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 Dzieci, młodzież, osoby w średnim wieku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Choroba autoimmunologiczna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 Komórki beta zostają zniszczone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 Nie można zapobiec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 Podawanie insuliny z zewnątrz (cukrzyca insulinozależna)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2400" dirty="0"/>
                        <a:t> </a:t>
                      </a:r>
                      <a:r>
                        <a:rPr lang="pl-PL" sz="2200" b="1" dirty="0">
                          <a:solidFill>
                            <a:srgbClr val="C00000"/>
                          </a:solidFill>
                        </a:rPr>
                        <a:t>w Polsce choruje 150 tys. dzieci</a:t>
                      </a:r>
                    </a:p>
                    <a:p>
                      <a:endParaRPr lang="pl-P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 Osoby starsze (często z nadwagą, nadciśnieniem)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baseline="0" dirty="0"/>
                        <a:t> choroba </a:t>
                      </a:r>
                      <a:r>
                        <a:rPr lang="pl-PL" sz="2800" baseline="0" dirty="0" err="1"/>
                        <a:t>dietozależna</a:t>
                      </a:r>
                      <a:r>
                        <a:rPr lang="pl-PL" sz="2800" baseline="0" dirty="0"/>
                        <a:t> </a:t>
                      </a:r>
                      <a:endParaRPr lang="pl-PL" sz="2800" dirty="0"/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pl-PL" sz="2800" dirty="0"/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Oporność na działanie insuliny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 Można zapobiec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pl-PL" sz="2800" dirty="0"/>
                        <a:t> Przyjmowanie leków doustnych (z czasem także  insuliny)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pl-PL" sz="2800" dirty="0"/>
                        <a:t> </a:t>
                      </a:r>
                      <a:r>
                        <a:rPr lang="pl-PL" sz="2200" b="1" dirty="0">
                          <a:solidFill>
                            <a:srgbClr val="C00000"/>
                          </a:solidFill>
                        </a:rPr>
                        <a:t>Szacowana liczba chorych w Polsce wynosi 3 miliony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pl-PL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l-PL" dirty="0"/>
              <a:t>Cukrzyca typu 1</a:t>
            </a:r>
          </a:p>
        </p:txBody>
      </p:sp>
      <p:sp>
        <p:nvSpPr>
          <p:cNvPr id="8194" name="Rectangle 6"/>
          <p:cNvSpPr>
            <a:spLocks noGrp="1" noChangeArrowheads="1"/>
          </p:cNvSpPr>
          <p:nvPr>
            <p:ph sz="quarter" idx="1"/>
          </p:nvPr>
        </p:nvSpPr>
        <p:spPr>
          <a:xfrm>
            <a:off x="214282" y="1753642"/>
            <a:ext cx="4643470" cy="5104358"/>
          </a:xfrm>
        </p:spPr>
        <p:txBody>
          <a:bodyPr>
            <a:normAutofit/>
          </a:bodyPr>
          <a:lstStyle/>
          <a:p>
            <a:pPr marL="425450"/>
            <a:r>
              <a:rPr lang="pl-PL" altLang="pl-PL" sz="2600" dirty="0"/>
              <a:t>Cukrzyca typu 1 - najczęstsza choroba przewlekła u dzieci</a:t>
            </a:r>
          </a:p>
          <a:p>
            <a:pPr marL="425450"/>
            <a:r>
              <a:rPr lang="pl-PL" altLang="pl-PL" sz="2600" dirty="0"/>
              <a:t>Choroba z autoagresji - własny układ odporności niszczy własne komórki beta w trzustce wydzielające insulinę</a:t>
            </a:r>
          </a:p>
          <a:p>
            <a:pPr marL="425450"/>
            <a:r>
              <a:rPr lang="pl-PL" altLang="pl-PL" sz="2600" dirty="0"/>
              <a:t>Przy rozpoznaniu cukrzycy</a:t>
            </a:r>
            <a:br>
              <a:rPr lang="pl-PL" altLang="pl-PL" sz="2600" dirty="0"/>
            </a:br>
            <a:r>
              <a:rPr lang="pl-PL" altLang="pl-PL" sz="2600" dirty="0"/>
              <a:t>ok. 80% komórek beta jest zniszczonych - brak insuliny</a:t>
            </a:r>
          </a:p>
          <a:p>
            <a:pPr marL="365125" indent="-282575" eaLnBrk="1" hangingPunct="1"/>
            <a:endParaRPr lang="pl-PL" altLang="pl-PL" sz="2600" dirty="0"/>
          </a:p>
        </p:txBody>
      </p:sp>
      <p:pic>
        <p:nvPicPr>
          <p:cNvPr id="8195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210" y="3684585"/>
            <a:ext cx="5" cy="5"/>
          </a:xfr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786" y="758915"/>
            <a:ext cx="3276600" cy="310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pole tekstowe 11"/>
          <p:cNvSpPr txBox="1"/>
          <p:nvPr/>
        </p:nvSpPr>
        <p:spPr>
          <a:xfrm>
            <a:off x="6568440" y="908720"/>
            <a:ext cx="608013" cy="304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sz="1400" b="1" dirty="0">
                <a:latin typeface="Arial Unicode MS" pitchFamily="34" charset="-128"/>
              </a:rPr>
              <a:t>Geny</a:t>
            </a:r>
          </a:p>
        </p:txBody>
      </p:sp>
      <p:sp>
        <p:nvSpPr>
          <p:cNvPr id="13" name="pole tekstowe 12"/>
          <p:cNvSpPr txBox="1"/>
          <p:nvPr/>
        </p:nvSpPr>
        <p:spPr>
          <a:xfrm>
            <a:off x="5689817" y="2216160"/>
            <a:ext cx="2232248" cy="523220"/>
          </a:xfrm>
          <a:prstGeom prst="rect">
            <a:avLst/>
          </a:prstGeom>
          <a:solidFill>
            <a:srgbClr val="E96821"/>
          </a:solidFill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pl-PL" sz="1400" b="1" dirty="0">
                <a:latin typeface="Arial Unicode MS" pitchFamily="34" charset="-128"/>
              </a:rPr>
              <a:t>Choroby</a:t>
            </a:r>
          </a:p>
          <a:p>
            <a:pPr algn="ctr">
              <a:defRPr/>
            </a:pPr>
            <a:r>
              <a:rPr lang="pl-PL" sz="1400" b="1" dirty="0">
                <a:latin typeface="Arial Unicode MS" pitchFamily="34" charset="-128"/>
              </a:rPr>
              <a:t>Autoimmunologiczne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7380312" y="2924944"/>
            <a:ext cx="1489338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pl-PL" sz="1400" b="1" dirty="0">
                <a:latin typeface="Arial Unicode MS" pitchFamily="34" charset="-128"/>
              </a:rPr>
              <a:t>Środowisko</a:t>
            </a:r>
          </a:p>
        </p:txBody>
      </p:sp>
      <p:sp>
        <p:nvSpPr>
          <p:cNvPr id="16" name="pole tekstowe 15"/>
          <p:cNvSpPr txBox="1"/>
          <p:nvPr/>
        </p:nvSpPr>
        <p:spPr>
          <a:xfrm>
            <a:off x="4968240" y="3270097"/>
            <a:ext cx="1600200" cy="517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pl-PL" sz="1400" b="1" dirty="0">
                <a:latin typeface="Arial Unicode MS" pitchFamily="34" charset="-128"/>
              </a:rPr>
              <a:t>Układ </a:t>
            </a:r>
          </a:p>
          <a:p>
            <a:pPr algn="ctr">
              <a:defRPr/>
            </a:pPr>
            <a:r>
              <a:rPr lang="pl-PL" sz="1400" b="1" dirty="0">
                <a:latin typeface="Arial Unicode MS" pitchFamily="34" charset="-128"/>
              </a:rPr>
              <a:t>immunologiczny</a:t>
            </a:r>
          </a:p>
        </p:txBody>
      </p:sp>
      <p:pic>
        <p:nvPicPr>
          <p:cNvPr id="3074" name="Picture 2" descr="C:\Documents and Settings\Ola\Moje dokumenty\Moje obrazy\cukrzycowe\trzustka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929066"/>
            <a:ext cx="3929090" cy="27582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28667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PIERWSZE OBJAWY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8229600" cy="4929411"/>
          </a:xfrm>
        </p:spPr>
        <p:txBody>
          <a:bodyPr>
            <a:normAutofit lnSpcReduction="10000"/>
          </a:bodyPr>
          <a:lstStyle/>
          <a:p>
            <a:r>
              <a:rPr lang="pl-PL" dirty="0"/>
              <a:t>ciągłe zmęczenie i senność, brak energii, apatia</a:t>
            </a:r>
          </a:p>
          <a:p>
            <a:r>
              <a:rPr lang="pl-PL" dirty="0"/>
              <a:t>zwiększone pragnienie, połączone z częstym oddawaniem moczu </a:t>
            </a:r>
          </a:p>
          <a:p>
            <a:r>
              <a:rPr lang="pl-PL" dirty="0"/>
              <a:t>objawy skórne  (ropniaki, czyraki, grzybica paznokci, wykwity oraz wypadanie włosów)</a:t>
            </a:r>
          </a:p>
          <a:p>
            <a:r>
              <a:rPr lang="pl-PL" dirty="0"/>
              <a:t>pogorszenie zdolności widzenia.</a:t>
            </a:r>
          </a:p>
          <a:p>
            <a:r>
              <a:rPr lang="pl-PL" dirty="0"/>
              <a:t>zwiększony apetyt bez przybierania na wadze (chudnięcie)</a:t>
            </a:r>
          </a:p>
          <a:p>
            <a:r>
              <a:rPr lang="pl-PL" dirty="0"/>
              <a:t>wolniejsze gojenie się ran</a:t>
            </a:r>
          </a:p>
          <a:p>
            <a:r>
              <a:rPr lang="pl-PL" dirty="0"/>
              <a:t>zapach acetonu z ust (zaawansowana cukrzyca)</a:t>
            </a:r>
          </a:p>
          <a:p>
            <a:r>
              <a:rPr lang="pl-PL" dirty="0"/>
              <a:t>gwałtowne pogorszenie stanu, śpiączka cukrzycowa - w bardzo zaawansowanych stadiach  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914400"/>
          </a:xfrm>
        </p:spPr>
        <p:txBody>
          <a:bodyPr/>
          <a:lstStyle/>
          <a:p>
            <a:r>
              <a:rPr lang="pl-PL" dirty="0"/>
              <a:t>Leczenie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285720" y="1214422"/>
            <a:ext cx="5143536" cy="5072098"/>
          </a:xfrm>
        </p:spPr>
        <p:txBody>
          <a:bodyPr>
            <a:normAutofit fontScale="85000" lnSpcReduction="10000"/>
          </a:bodyPr>
          <a:lstStyle/>
          <a:p>
            <a:r>
              <a:rPr lang="pl-PL" b="1" dirty="0">
                <a:solidFill>
                  <a:srgbClr val="0070C0"/>
                </a:solidFill>
              </a:rPr>
              <a:t>INSULINA</a:t>
            </a:r>
            <a:r>
              <a:rPr lang="pl-PL" dirty="0"/>
              <a:t> – dostosowana do pacjenta indywidualnie insulinoterapia </a:t>
            </a:r>
          </a:p>
          <a:p>
            <a:endParaRPr lang="pl-PL" sz="1300" dirty="0"/>
          </a:p>
          <a:p>
            <a:r>
              <a:rPr lang="pl-PL" b="1" dirty="0">
                <a:solidFill>
                  <a:srgbClr val="0070C0"/>
                </a:solidFill>
              </a:rPr>
              <a:t>ODŻYWIANIE</a:t>
            </a:r>
            <a:r>
              <a:rPr lang="pl-PL" dirty="0"/>
              <a:t> – czyli prawidłowo zaplanowane i skomponowane posiłki, dostarczające do organizmu wszystkich niezbędnych składników pokarmowych (węglowodanów, białek, tłuszczy, witamin, składników mineralnych i wody) oraz odpowiednią pulę energii nie prowokując przy tym zjawiska hiperglikemii poposiłkowej</a:t>
            </a:r>
          </a:p>
          <a:p>
            <a:endParaRPr lang="pl-PL" sz="1400" dirty="0"/>
          </a:p>
          <a:p>
            <a:r>
              <a:rPr lang="pl-PL" b="1" dirty="0">
                <a:solidFill>
                  <a:srgbClr val="0070C0"/>
                </a:solidFill>
              </a:rPr>
              <a:t>WYSIŁEK FIZYCZNY</a:t>
            </a:r>
            <a:r>
              <a:rPr lang="pl-PL" dirty="0"/>
              <a:t> – kontrolowany, regularny, dopasowany do możliwości</a:t>
            </a:r>
          </a:p>
        </p:txBody>
      </p:sp>
      <p:pic>
        <p:nvPicPr>
          <p:cNvPr id="9" name="Picture 2" descr="D:\zdjecia\cukrzycowe\on-bicycle_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721428"/>
            <a:ext cx="1967311" cy="1922258"/>
          </a:xfrm>
          <a:prstGeom prst="rect">
            <a:avLst/>
          </a:prstGeom>
          <a:noFill/>
        </p:spPr>
      </p:pic>
      <p:pic>
        <p:nvPicPr>
          <p:cNvPr id="11" name="Picture 4" descr="C:\Users\Ola\Pictures\novopen_3_junior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20" y="1571612"/>
            <a:ext cx="4286280" cy="785174"/>
          </a:xfrm>
          <a:prstGeom prst="rect">
            <a:avLst/>
          </a:prstGeom>
          <a:noFill/>
        </p:spPr>
      </p:pic>
      <p:pic>
        <p:nvPicPr>
          <p:cNvPr id="3074" name="Picture 2" descr="C:\Documents and Settings\Ola\Moje dokumenty\Moje obrazy\cukrzycowe\posiłki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541966" y="2357430"/>
            <a:ext cx="3602034" cy="2377343"/>
          </a:xfrm>
          <a:prstGeom prst="rect">
            <a:avLst/>
          </a:prstGeom>
          <a:noFill/>
        </p:spPr>
      </p:pic>
      <p:pic>
        <p:nvPicPr>
          <p:cNvPr id="2050" name="Picture 2" descr="C:\Documents and Settings\Ola\Moje dokumenty\Moje obrazy\cukrzycowe\humulin_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43636" y="571480"/>
            <a:ext cx="2500330" cy="5334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Jak to działa?</a:t>
            </a:r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sz="quarter" idx="1"/>
          </p:nvPr>
        </p:nvGraphicFramePr>
        <p:xfrm>
          <a:off x="609600" y="1589088"/>
          <a:ext cx="3886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endParaRPr lang="pl-PL" b="1" dirty="0"/>
          </a:p>
          <a:p>
            <a:r>
              <a:rPr lang="pl-PL" b="1" dirty="0"/>
              <a:t>JEDZENIE</a:t>
            </a:r>
            <a:r>
              <a:rPr lang="pl-PL" dirty="0"/>
              <a:t> </a:t>
            </a:r>
            <a:r>
              <a:rPr lang="pl-PL" b="1" dirty="0">
                <a:solidFill>
                  <a:srgbClr val="C00000"/>
                </a:solidFill>
              </a:rPr>
              <a:t>podnosi </a:t>
            </a:r>
            <a:r>
              <a:rPr lang="pl-PL" dirty="0"/>
              <a:t>poziom insuliny w </a:t>
            </a:r>
            <a:r>
              <a:rPr lang="pl-PL" dirty="0" err="1"/>
              <a:t>organiźmie</a:t>
            </a:r>
            <a:endParaRPr lang="pl-PL" dirty="0"/>
          </a:p>
          <a:p>
            <a:endParaRPr lang="pl-PL" dirty="0"/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INSULINA</a:t>
            </a:r>
            <a:r>
              <a:rPr lang="pl-PL" dirty="0"/>
              <a:t> </a:t>
            </a:r>
            <a:r>
              <a:rPr lang="pl-PL" b="1" dirty="0">
                <a:solidFill>
                  <a:srgbClr val="C00000"/>
                </a:solidFill>
              </a:rPr>
              <a:t>obniża </a:t>
            </a:r>
            <a:r>
              <a:rPr lang="pl-PL" dirty="0"/>
              <a:t>poziom cukru we krwi</a:t>
            </a:r>
          </a:p>
          <a:p>
            <a:r>
              <a:rPr lang="pl-PL" b="1" dirty="0"/>
              <a:t>WYSIŁEK FIZYCZNY </a:t>
            </a:r>
            <a:r>
              <a:rPr lang="pl-PL" b="1" dirty="0">
                <a:solidFill>
                  <a:srgbClr val="C00000"/>
                </a:solidFill>
              </a:rPr>
              <a:t>obniża</a:t>
            </a:r>
            <a:r>
              <a:rPr lang="pl-PL" dirty="0"/>
              <a:t> poziom cukru we krwi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Leczenie w cukrzycy </a:t>
            </a:r>
          </a:p>
        </p:txBody>
      </p:sp>
      <p:pic>
        <p:nvPicPr>
          <p:cNvPr id="54274" name="Picture 2" descr="D:\zdjecia\cukrzycowe\6646521_orig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9276" y="1815239"/>
            <a:ext cx="7981814" cy="42569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POZIOM GLUKOZY – glikemia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71472" y="1571612"/>
            <a:ext cx="8229600" cy="25088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3200" b="1" i="1" u="sng" dirty="0">
                <a:solidFill>
                  <a:srgbClr val="0070C0"/>
                </a:solidFill>
              </a:rPr>
              <a:t>Glikemia prawidłowa</a:t>
            </a:r>
            <a:r>
              <a:rPr lang="pl-PL" sz="3200" b="1" i="1" dirty="0">
                <a:solidFill>
                  <a:srgbClr val="0070C0"/>
                </a:solidFill>
              </a:rPr>
              <a:t>:</a:t>
            </a:r>
          </a:p>
          <a:p>
            <a:r>
              <a:rPr lang="pl-PL" sz="3200" b="1" dirty="0">
                <a:solidFill>
                  <a:srgbClr val="0070C0"/>
                </a:solidFill>
              </a:rPr>
              <a:t>Na czczo  60 - 99 mg/dl</a:t>
            </a:r>
          </a:p>
          <a:p>
            <a:r>
              <a:rPr lang="pl-PL" sz="3200" b="1" dirty="0">
                <a:solidFill>
                  <a:srgbClr val="0070C0"/>
                </a:solidFill>
              </a:rPr>
              <a:t>Po posiłku (do  2 godzin) poniżej 140 mg/dl</a:t>
            </a:r>
          </a:p>
          <a:p>
            <a:endParaRPr lang="pl-PL" sz="32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71472" y="3929066"/>
          <a:ext cx="8001056" cy="22145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145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3200" b="1" dirty="0">
                          <a:solidFill>
                            <a:schemeClr val="bg1"/>
                          </a:solidFill>
                        </a:rPr>
                        <a:t>Prawidłowe poziomy u dzieci z cukrzycą są zawsze ustalane indywidualnie przez lekarza i jak najbliżej normy.</a:t>
                      </a:r>
                    </a:p>
                    <a:p>
                      <a:endParaRPr lang="pl-PL" sz="32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Odżywianie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214282" y="2786058"/>
            <a:ext cx="8644030" cy="3714776"/>
          </a:xfrm>
        </p:spPr>
        <p:txBody>
          <a:bodyPr>
            <a:normAutofit fontScale="92500"/>
          </a:bodyPr>
          <a:lstStyle/>
          <a:p>
            <a:r>
              <a:rPr lang="pl-PL" dirty="0"/>
              <a:t>Dziecko z cukrzycą ma spożywać zdrowe posiłki, tak jak jego rówieśnicy!</a:t>
            </a:r>
          </a:p>
          <a:p>
            <a:r>
              <a:rPr lang="pl-PL" dirty="0"/>
              <a:t>Ważne jest w diecie dziecka chorego na cukrzycę </a:t>
            </a:r>
            <a:r>
              <a:rPr lang="pl-PL" u="sng" dirty="0"/>
              <a:t>ograniczenie ilość słodyczy i produktów szybko podnoszących poziom cukru we krwi </a:t>
            </a:r>
            <a:r>
              <a:rPr lang="pl-PL" dirty="0"/>
              <a:t>/produkty o wysokim IG/ </a:t>
            </a:r>
            <a:r>
              <a:rPr lang="pl-PL" b="1" i="1" dirty="0">
                <a:solidFill>
                  <a:srgbClr val="C00000"/>
                </a:solidFill>
              </a:rPr>
              <a:t>oraz oceniać ilość spożywanych w posiłku węglowodanów</a:t>
            </a:r>
          </a:p>
          <a:p>
            <a:r>
              <a:rPr lang="pl-PL" dirty="0"/>
              <a:t>Ważne jest również spożywanie posiłków w miarę możliwości o stałych porach, pamiętając o czasie działania insuliny</a:t>
            </a:r>
          </a:p>
        </p:txBody>
      </p:sp>
      <p:pic>
        <p:nvPicPr>
          <p:cNvPr id="3074" name="Picture 2" descr="D:\zdjecia\cukrzycowe\wybór.jpe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285728"/>
            <a:ext cx="4117889" cy="23060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643998" cy="914400"/>
          </a:xfrm>
        </p:spPr>
        <p:txBody>
          <a:bodyPr>
            <a:normAutofit/>
          </a:bodyPr>
          <a:lstStyle/>
          <a:p>
            <a:r>
              <a:rPr lang="pl-PL" b="1" dirty="0"/>
              <a:t>Odżywianie – na czym polega kontrola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4294967295"/>
          </p:nvPr>
        </p:nvSpPr>
        <p:spPr>
          <a:xfrm>
            <a:off x="285720" y="2000240"/>
            <a:ext cx="5214938" cy="4433891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Wymienniki węglowodanowe </a:t>
            </a:r>
            <a:r>
              <a:rPr lang="pl-PL" dirty="0">
                <a:latin typeface="Arial" pitchFamily="34" charset="0"/>
                <a:cs typeface="Arial" pitchFamily="34" charset="0"/>
              </a:rPr>
              <a:t>– czyli kontrolowanie wielkości spożywanych porcji</a:t>
            </a:r>
          </a:p>
          <a:p>
            <a:r>
              <a:rPr lang="pl-PL" b="1" dirty="0">
                <a:latin typeface="Arial" charset="0"/>
              </a:rPr>
              <a:t>Wymiennik Węglowodanowy (WW) </a:t>
            </a:r>
            <a:r>
              <a:rPr lang="pl-PL" sz="3000" dirty="0">
                <a:solidFill>
                  <a:srgbClr val="002060"/>
                </a:solidFill>
                <a:latin typeface="Arial" charset="0"/>
              </a:rPr>
              <a:t>to 10 gram węglowodanów zawartych w porcji produktu</a:t>
            </a:r>
          </a:p>
          <a:p>
            <a:r>
              <a:rPr lang="pl-PL" sz="2800" dirty="0">
                <a:latin typeface="Arial" pitchFamily="34" charset="0"/>
                <a:cs typeface="Arial" pitchFamily="34" charset="0"/>
              </a:rPr>
              <a:t>Indeks glikemiczny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5123" name="Picture 3" descr="C:\Documents and Settings\Ola\Moje dokumenty\Moje obrazy\foto jedzeniowe\waga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500174"/>
            <a:ext cx="2813050" cy="2438400"/>
          </a:xfrm>
          <a:prstGeom prst="rect">
            <a:avLst/>
          </a:prstGeom>
          <a:noFill/>
        </p:spPr>
      </p:pic>
      <p:pic>
        <p:nvPicPr>
          <p:cNvPr id="9" name="Picture 2" descr="C:\Documents and Settings\Ola\Moje dokumenty\Moje obrazy\foto jedzeniowe\aPSTq68Mhg3yE373rP85Wg8Guv55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4000504"/>
            <a:ext cx="1785950" cy="2678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z="4300">
                <a:solidFill>
                  <a:srgbClr val="7B9899"/>
                </a:solidFill>
              </a:rPr>
              <a:t>Alfabet dietetyczny</a:t>
            </a:r>
          </a:p>
        </p:txBody>
      </p:sp>
      <p:sp>
        <p:nvSpPr>
          <p:cNvPr id="4096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179388" y="1844675"/>
            <a:ext cx="8626475" cy="425450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pl-PL" u="sng" dirty="0"/>
              <a:t>Grupy produktów węglowodanowych liczonych na WW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pl-PL" sz="2800" b="1" dirty="0">
                <a:solidFill>
                  <a:srgbClr val="C00000"/>
                </a:solidFill>
              </a:rPr>
              <a:t>1. </a:t>
            </a:r>
            <a:r>
              <a:rPr lang="pl-PL" sz="2800" b="1" dirty="0">
                <a:solidFill>
                  <a:srgbClr val="002060"/>
                </a:solidFill>
              </a:rPr>
              <a:t>Pieczywo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pl-PL" sz="2800" b="1" dirty="0">
                <a:solidFill>
                  <a:srgbClr val="C00000"/>
                </a:solidFill>
              </a:rPr>
              <a:t>2. </a:t>
            </a:r>
            <a:r>
              <a:rPr lang="pl-PL" sz="2800" b="1" dirty="0">
                <a:solidFill>
                  <a:srgbClr val="002060"/>
                </a:solidFill>
              </a:rPr>
              <a:t>Produkty zbożowe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pl-PL" sz="2800" b="1" dirty="0">
                <a:solidFill>
                  <a:srgbClr val="C00000"/>
                </a:solidFill>
              </a:rPr>
              <a:t>3. </a:t>
            </a:r>
            <a:r>
              <a:rPr lang="pl-PL" sz="2800" b="1" dirty="0">
                <a:solidFill>
                  <a:srgbClr val="002060"/>
                </a:solidFill>
              </a:rPr>
              <a:t>Owoce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pl-PL" sz="2800" b="1" dirty="0">
                <a:solidFill>
                  <a:srgbClr val="C00000"/>
                </a:solidFill>
              </a:rPr>
              <a:t>4. </a:t>
            </a:r>
            <a:r>
              <a:rPr lang="pl-PL" sz="2800" b="1" dirty="0">
                <a:solidFill>
                  <a:srgbClr val="002060"/>
                </a:solidFill>
              </a:rPr>
              <a:t>Warzywa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pl-PL" sz="2800" b="1" dirty="0">
                <a:solidFill>
                  <a:srgbClr val="C00000"/>
                </a:solidFill>
              </a:rPr>
              <a:t>5. </a:t>
            </a:r>
            <a:r>
              <a:rPr lang="pl-PL" sz="2800" b="1" dirty="0">
                <a:solidFill>
                  <a:srgbClr val="002060"/>
                </a:solidFill>
              </a:rPr>
              <a:t>Napoje mleczne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pl-PL" sz="2800" b="1" dirty="0">
                <a:solidFill>
                  <a:srgbClr val="C00000"/>
                </a:solidFill>
              </a:rPr>
              <a:t>6. Słodycze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pl-PL" sz="2800" b="1" dirty="0">
                <a:solidFill>
                  <a:srgbClr val="CC0099"/>
                </a:solidFill>
              </a:rPr>
              <a:t>Waga to sprzymierzeniec </a:t>
            </a:r>
            <a:r>
              <a:rPr lang="pl-PL" sz="2800" b="1" dirty="0">
                <a:solidFill>
                  <a:srgbClr val="CC0099"/>
                </a:solidFill>
                <a:sym typeface="Wingdings" pitchFamily="2" charset="2"/>
              </a:rPr>
              <a:t> </a:t>
            </a:r>
            <a:endParaRPr lang="pl-PL" sz="2800" b="1" dirty="0">
              <a:solidFill>
                <a:srgbClr val="CC0099"/>
              </a:solidFill>
            </a:endParaRPr>
          </a:p>
        </p:txBody>
      </p:sp>
      <p:pic>
        <p:nvPicPr>
          <p:cNvPr id="40964" name="Picture 2" descr="C:\Documents and Settings\Ola\Moje dokumenty\Moje obrazy\foto jedzeniowe\wa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500306"/>
            <a:ext cx="3700097" cy="320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Wymienniki węglowodanowe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b="1" u="sng" dirty="0">
                <a:latin typeface="Arial" pitchFamily="34" charset="0"/>
                <a:cs typeface="Arial" pitchFamily="34" charset="0"/>
              </a:rPr>
              <a:t>PIECZYWO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Bułka pszenna zwykła	20g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Bagietka francuska		20g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Kajzerka			20g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Bułka grahamka		20g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Chleb pszenny		20g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Chleb graham		25g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Chleb chrupki		15g</a:t>
            </a:r>
          </a:p>
          <a:p>
            <a:pPr>
              <a:buNone/>
            </a:pPr>
            <a:r>
              <a:rPr lang="pl-PL" sz="1800" b="1" u="sng" dirty="0">
                <a:latin typeface="Arial" pitchFamily="34" charset="0"/>
                <a:cs typeface="Arial" pitchFamily="34" charset="0"/>
              </a:rPr>
              <a:t>PRODUKTY ZBOŻOWE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   Ryż, kasza po ugotowaniu	50g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Makaron po ugotowaniu	50g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Płatki jęczmienne, owsiane	 15g</a:t>
            </a:r>
          </a:p>
          <a:p>
            <a:pPr marL="548640" indent="-411480"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Płatki kukurydziane	15g</a:t>
            </a:r>
          </a:p>
          <a:p>
            <a:endParaRPr lang="pl-PL" sz="1800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2"/>
          </p:nvPr>
        </p:nvSpPr>
        <p:spPr>
          <a:xfrm>
            <a:off x="4500562" y="1589567"/>
            <a:ext cx="4230539" cy="4572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l-PL" sz="2000" b="1" u="sng" dirty="0">
                <a:latin typeface="Arial" pitchFamily="34" charset="0"/>
                <a:cs typeface="Arial" pitchFamily="34" charset="0"/>
              </a:rPr>
              <a:t>WARZYWA</a:t>
            </a:r>
          </a:p>
          <a:p>
            <a:pPr>
              <a:buNone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Ziemniaki		60g</a:t>
            </a:r>
          </a:p>
          <a:p>
            <a:pPr>
              <a:buNone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Kukurydza kolba 		100g</a:t>
            </a:r>
          </a:p>
          <a:p>
            <a:pPr>
              <a:buNone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Kukurydza konserwowa 	 50g</a:t>
            </a:r>
          </a:p>
          <a:p>
            <a:pPr>
              <a:buNone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Fasola biała /nasiona suche/  20g</a:t>
            </a:r>
          </a:p>
          <a:p>
            <a:pPr>
              <a:buNone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Groch /nasiona suche/ 	20g</a:t>
            </a:r>
          </a:p>
          <a:p>
            <a:pPr>
              <a:buNone/>
            </a:pPr>
            <a:r>
              <a:rPr lang="pl-PL" sz="2000" dirty="0">
                <a:latin typeface="Arial" pitchFamily="34" charset="0"/>
                <a:cs typeface="Arial" pitchFamily="34" charset="0"/>
              </a:rPr>
              <a:t>Groszek zielony		100g</a:t>
            </a:r>
          </a:p>
          <a:p>
            <a:pPr>
              <a:buNone/>
            </a:pPr>
            <a:r>
              <a:rPr lang="pl-PL" sz="1800" b="1" u="sng" dirty="0">
                <a:latin typeface="Arial" pitchFamily="34" charset="0"/>
                <a:cs typeface="Arial" pitchFamily="34" charset="0"/>
              </a:rPr>
              <a:t>OWOCE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Banan ze skórką		70g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Grejpfrut ze skórka		200g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Jabłka 			140g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Kiwi			90g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Maliny			200g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Morele			100g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Morele suszone		20g</a:t>
            </a:r>
          </a:p>
          <a:p>
            <a:pPr>
              <a:buNone/>
            </a:pPr>
            <a:r>
              <a:rPr lang="pl-PL" sz="1800" dirty="0">
                <a:latin typeface="Arial" pitchFamily="34" charset="0"/>
                <a:cs typeface="Arial" pitchFamily="34" charset="0"/>
              </a:rPr>
              <a:t>Truskawki 			200g</a:t>
            </a:r>
            <a:endParaRPr lang="pl-PL" sz="2000" dirty="0"/>
          </a:p>
        </p:txBody>
      </p:sp>
      <p:pic>
        <p:nvPicPr>
          <p:cNvPr id="5" name="Picture 3" descr="C:\Documents and Settings\Ola\Moje dokumenty\Moje obrazy\foto jedzeniowe\wa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1795" y="4786322"/>
            <a:ext cx="2291577" cy="1986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4282" y="152400"/>
            <a:ext cx="8715436" cy="990600"/>
          </a:xfrm>
        </p:spPr>
        <p:txBody>
          <a:bodyPr>
            <a:normAutofit/>
          </a:bodyPr>
          <a:lstStyle/>
          <a:p>
            <a:r>
              <a:rPr lang="pl-PL" sz="3100" dirty="0"/>
              <a:t>Samokontrola czyli badanie poziomu cukru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312368" cy="2658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340769"/>
            <a:ext cx="345643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000504"/>
            <a:ext cx="3102044" cy="260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7" y="3789040"/>
            <a:ext cx="4734297" cy="2707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Documents and Settings\Ola\Moje dokumenty\Moje obrazy\cukrzycowe\activelcm_multi_mg_m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86248" y="1118553"/>
            <a:ext cx="1987820" cy="2667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228600"/>
            <a:ext cx="8496944" cy="990600"/>
          </a:xfrm>
        </p:spPr>
        <p:txBody>
          <a:bodyPr>
            <a:noAutofit/>
          </a:bodyPr>
          <a:lstStyle/>
          <a:p>
            <a:r>
              <a:rPr lang="pl-PL" sz="3800" b="1" dirty="0">
                <a:solidFill>
                  <a:srgbClr val="C00000"/>
                </a:solidFill>
              </a:rPr>
              <a:t>SAMOKONTROLA</a:t>
            </a:r>
            <a:r>
              <a:rPr lang="pl-PL" sz="3800" dirty="0"/>
              <a:t> - </a:t>
            </a:r>
            <a:r>
              <a:rPr lang="pl-PL" sz="3800" b="1" dirty="0"/>
              <a:t>wykonanie badania </a:t>
            </a:r>
          </a:p>
        </p:txBody>
      </p:sp>
      <p:pic>
        <p:nvPicPr>
          <p:cNvPr id="6146" name="Picture 2" descr="C:\Documents and Settings\Ola\Moje dokumenty\Moje obrazy\Cukrzyca\pomiar_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3286148" cy="1752613"/>
          </a:xfrm>
          <a:prstGeom prst="rect">
            <a:avLst/>
          </a:prstGeom>
          <a:noFill/>
        </p:spPr>
      </p:pic>
      <p:pic>
        <p:nvPicPr>
          <p:cNvPr id="6148" name="Picture 4" descr="C:\Documents and Settings\Ola\Moje dokumenty\Moje obrazy\Cukrzyca\pomiar_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929198"/>
            <a:ext cx="3304007" cy="1762137"/>
          </a:xfrm>
          <a:prstGeom prst="rect">
            <a:avLst/>
          </a:prstGeom>
          <a:noFill/>
        </p:spPr>
      </p:pic>
      <p:pic>
        <p:nvPicPr>
          <p:cNvPr id="6147" name="Picture 3" descr="C:\Documents and Settings\Ola\Moje dokumenty\Moje obrazy\Cukrzyca\pomiar_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143248"/>
            <a:ext cx="3304008" cy="1762137"/>
          </a:xfrm>
          <a:prstGeom prst="rect">
            <a:avLst/>
          </a:prstGeom>
          <a:noFill/>
        </p:spPr>
      </p:pic>
      <p:pic>
        <p:nvPicPr>
          <p:cNvPr id="8" name="Picture 3" descr="C:\Documents and Settings\Acer\Moje dokumenty\Moje obrazy\cukrzycowe\mycie rąk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1214422"/>
            <a:ext cx="3077300" cy="2305004"/>
          </a:xfrm>
          <a:prstGeom prst="rect">
            <a:avLst/>
          </a:prstGeom>
          <a:noFill/>
        </p:spPr>
      </p:pic>
      <p:pic>
        <p:nvPicPr>
          <p:cNvPr id="9" name="Picture 2" descr="C:\Documents and Settings\Ola\Moje dokumenty\Moje obrazy\cukrzycowe\4f0c0ae95bb7d_o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71934" y="3500438"/>
            <a:ext cx="4808252" cy="32071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42844" y="214290"/>
            <a:ext cx="8715436" cy="857256"/>
          </a:xfrm>
        </p:spPr>
        <p:txBody>
          <a:bodyPr>
            <a:normAutofit/>
          </a:bodyPr>
          <a:lstStyle/>
          <a:p>
            <a:r>
              <a:rPr lang="pl-PL" sz="3000" b="1" dirty="0">
                <a:solidFill>
                  <a:srgbClr val="C00000"/>
                </a:solidFill>
              </a:rPr>
              <a:t>SAMOKONTROLA</a:t>
            </a:r>
            <a:r>
              <a:rPr lang="pl-PL" sz="3000" dirty="0"/>
              <a:t> – </a:t>
            </a:r>
            <a:r>
              <a:rPr lang="pl-PL" sz="3000" b="1" dirty="0"/>
              <a:t>kiedy wykonać badanie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1"/>
          </p:nvPr>
        </p:nvSpPr>
        <p:spPr>
          <a:xfrm>
            <a:off x="357158" y="1357298"/>
            <a:ext cx="8408890" cy="504351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1) rano na czczo</a:t>
            </a:r>
          </a:p>
          <a:p>
            <a:pP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2) </a:t>
            </a:r>
            <a:r>
              <a:rPr lang="en-GB" sz="3200" dirty="0" err="1"/>
              <a:t>przed</a:t>
            </a:r>
            <a:r>
              <a:rPr lang="en-GB" sz="3200" dirty="0"/>
              <a:t> </a:t>
            </a:r>
            <a:r>
              <a:rPr lang="en-GB" sz="3200" dirty="0" err="1"/>
              <a:t>każdym</a:t>
            </a:r>
            <a:r>
              <a:rPr lang="en-GB" sz="3200" dirty="0"/>
              <a:t> </a:t>
            </a:r>
            <a:r>
              <a:rPr lang="en-GB" sz="3200" dirty="0" err="1"/>
              <a:t>posiłkiem</a:t>
            </a:r>
            <a:endParaRPr lang="pl-PL" sz="3200" dirty="0"/>
          </a:p>
          <a:p>
            <a:pP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3) 1,5-2 godz. po posiłku</a:t>
            </a:r>
            <a:endParaRPr lang="en-GB" sz="3200" dirty="0"/>
          </a:p>
          <a:p>
            <a:pP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4</a:t>
            </a:r>
            <a:r>
              <a:rPr lang="en-GB" sz="3200" dirty="0"/>
              <a:t>) przed, w </a:t>
            </a:r>
            <a:r>
              <a:rPr lang="pl-PL" sz="3200" dirty="0"/>
              <a:t>trakcie </a:t>
            </a:r>
            <a:r>
              <a:rPr lang="en-GB" sz="3200" dirty="0"/>
              <a:t>i po</a:t>
            </a:r>
            <a:r>
              <a:rPr lang="pl-PL" sz="3200" dirty="0"/>
              <a:t> aktywności </a:t>
            </a:r>
            <a:r>
              <a:rPr lang="en-GB" sz="3200" dirty="0" err="1"/>
              <a:t>fizyczn</a:t>
            </a:r>
            <a:r>
              <a:rPr lang="pl-PL" sz="3200" dirty="0"/>
              <a:t>ej</a:t>
            </a:r>
            <a:endParaRPr lang="en-GB" sz="3200" dirty="0"/>
          </a:p>
          <a:p>
            <a:pP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5</a:t>
            </a:r>
            <a:r>
              <a:rPr lang="en-GB" sz="3200" dirty="0"/>
              <a:t>)</a:t>
            </a:r>
            <a:r>
              <a:rPr lang="pl-PL" sz="3200" dirty="0"/>
              <a:t> przy rozpoznaniu pierwszych objawów, które mogą zwiastować hipoglikemię, przy złym samopoczuciu, </a:t>
            </a:r>
            <a:r>
              <a:rPr lang="en-GB" sz="3200" dirty="0" err="1"/>
              <a:t>zawsze</a:t>
            </a:r>
            <a:r>
              <a:rPr lang="en-GB" sz="3200" dirty="0"/>
              <a:t>, </a:t>
            </a:r>
            <a:r>
              <a:rPr lang="en-GB" sz="3200" dirty="0" err="1"/>
              <a:t>kiedy</a:t>
            </a:r>
            <a:r>
              <a:rPr lang="en-GB" sz="3200" dirty="0"/>
              <a:t> </a:t>
            </a:r>
            <a:r>
              <a:rPr lang="en-GB" sz="3200" dirty="0" err="1"/>
              <a:t>dziecko</a:t>
            </a:r>
            <a:r>
              <a:rPr lang="en-GB" sz="3200" dirty="0"/>
              <a:t> ,,</a:t>
            </a:r>
            <a:r>
              <a:rPr lang="en-GB" sz="3200" dirty="0" err="1"/>
              <a:t>dziwnie</a:t>
            </a:r>
            <a:r>
              <a:rPr lang="en-GB" sz="3200" dirty="0"/>
              <a:t>” </a:t>
            </a:r>
            <a:r>
              <a:rPr lang="en-GB" sz="3200" dirty="0" err="1"/>
              <a:t>wygląda</a:t>
            </a:r>
            <a:r>
              <a:rPr lang="en-GB" sz="3200" dirty="0"/>
              <a:t>, ,,</a:t>
            </a:r>
            <a:r>
              <a:rPr lang="en-GB" sz="3200" dirty="0" err="1"/>
              <a:t>dziwnie</a:t>
            </a:r>
            <a:r>
              <a:rPr lang="en-GB" sz="3200" dirty="0"/>
              <a:t>” </a:t>
            </a:r>
            <a:r>
              <a:rPr lang="en-GB" sz="3200" dirty="0" err="1"/>
              <a:t>się</a:t>
            </a:r>
            <a:r>
              <a:rPr lang="en-GB" sz="3200" dirty="0"/>
              <a:t> </a:t>
            </a:r>
            <a:r>
              <a:rPr lang="en-GB" sz="3200" dirty="0" err="1"/>
              <a:t>zachowuje</a:t>
            </a:r>
            <a:r>
              <a:rPr lang="en-GB" sz="3200" dirty="0"/>
              <a:t> </a:t>
            </a:r>
            <a:r>
              <a:rPr lang="en-GB" sz="3200" dirty="0" err="1"/>
              <a:t>lub</a:t>
            </a:r>
            <a:r>
              <a:rPr lang="en-GB" sz="3200" dirty="0"/>
              <a:t> </a:t>
            </a:r>
            <a:r>
              <a:rPr lang="en-GB" sz="3200" dirty="0" err="1"/>
              <a:t>zgłasza</a:t>
            </a:r>
            <a:r>
              <a:rPr lang="en-GB" sz="3200" dirty="0"/>
              <a:t>, </a:t>
            </a:r>
            <a:r>
              <a:rPr lang="en-GB" sz="3200" dirty="0" err="1"/>
              <a:t>że</a:t>
            </a:r>
            <a:r>
              <a:rPr lang="en-GB" sz="3200" dirty="0"/>
              <a:t> </a:t>
            </a:r>
            <a:r>
              <a:rPr lang="en-GB" sz="3200" dirty="0" err="1"/>
              <a:t>czuje</a:t>
            </a:r>
            <a:r>
              <a:rPr lang="en-GB" sz="3200" dirty="0"/>
              <a:t> </a:t>
            </a:r>
            <a:r>
              <a:rPr lang="en-GB" sz="3200" dirty="0" err="1"/>
              <a:t>się</a:t>
            </a:r>
            <a:r>
              <a:rPr lang="en-GB" sz="3200" dirty="0"/>
              <a:t> ,,</a:t>
            </a:r>
            <a:r>
              <a:rPr lang="en-GB" sz="3200" dirty="0" err="1"/>
              <a:t>dziwnie</a:t>
            </a:r>
            <a:r>
              <a:rPr lang="en-GB" sz="3200" dirty="0"/>
              <a:t>” </a:t>
            </a:r>
            <a:r>
              <a:rPr lang="en-GB" sz="3200" dirty="0" err="1"/>
              <a:t>albo</a:t>
            </a:r>
            <a:r>
              <a:rPr lang="en-GB" sz="3200" dirty="0"/>
              <a:t> </a:t>
            </a:r>
            <a:r>
              <a:rPr lang="en-GB" sz="3200" dirty="0" err="1"/>
              <a:t>źle</a:t>
            </a:r>
            <a:endParaRPr lang="en-GB" sz="3200" dirty="0"/>
          </a:p>
          <a:p>
            <a:pP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6</a:t>
            </a:r>
            <a:r>
              <a:rPr lang="en-GB" sz="3200" dirty="0"/>
              <a:t>) </a:t>
            </a:r>
            <a:r>
              <a:rPr lang="pl-PL" sz="3200" dirty="0"/>
              <a:t>kontrolnie15-20 min. </a:t>
            </a:r>
            <a:r>
              <a:rPr lang="en-GB" sz="3200" dirty="0"/>
              <a:t>po </a:t>
            </a:r>
            <a:r>
              <a:rPr lang="en-GB" sz="3200" dirty="0" err="1"/>
              <a:t>niedocukrzeni</a:t>
            </a:r>
            <a:r>
              <a:rPr lang="pl-PL" sz="3200" dirty="0"/>
              <a:t>u</a:t>
            </a:r>
            <a:endParaRPr lang="en-GB" sz="3200" dirty="0"/>
          </a:p>
          <a:p>
            <a:pP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7) do 2 godz.</a:t>
            </a:r>
            <a:r>
              <a:rPr lang="en-GB" sz="3200" dirty="0"/>
              <a:t> po podaniu dawki korekcyjnej insuliny w </a:t>
            </a:r>
            <a:r>
              <a:rPr lang="en-GB" sz="3200" dirty="0" err="1"/>
              <a:t>przypadku</a:t>
            </a:r>
            <a:r>
              <a:rPr lang="en-GB" sz="3200" dirty="0"/>
              <a:t> </a:t>
            </a:r>
            <a:r>
              <a:rPr lang="en-GB" sz="3200" dirty="0" err="1"/>
              <a:t>przecukrzenia</a:t>
            </a:r>
            <a:endParaRPr lang="pl-PL" sz="3200" dirty="0"/>
          </a:p>
          <a:p>
            <a:pP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8) przed spoczynkiem nocnym</a:t>
            </a:r>
          </a:p>
          <a:p>
            <a:pPr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pl-PL" sz="3200" dirty="0"/>
              <a:t>9) okresowo wykonywanie badania kontrolnego w nocy</a:t>
            </a:r>
            <a:endParaRPr lang="pl-PL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3143248"/>
            <a:ext cx="36385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000240"/>
            <a:ext cx="504953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INSULINA – </a:t>
            </a:r>
            <a:r>
              <a:rPr lang="pl-PL" i="1" dirty="0"/>
              <a:t>„</a:t>
            </a:r>
            <a:r>
              <a:rPr lang="pl-PL" b="1" i="1" dirty="0">
                <a:solidFill>
                  <a:srgbClr val="0070C0"/>
                </a:solidFill>
              </a:rPr>
              <a:t>kropelki życia</a:t>
            </a:r>
            <a:r>
              <a:rPr lang="pl-PL" i="1" dirty="0"/>
              <a:t>”</a:t>
            </a:r>
            <a:endParaRPr lang="pl-PL" dirty="0"/>
          </a:p>
        </p:txBody>
      </p:sp>
      <p:pic>
        <p:nvPicPr>
          <p:cNvPr id="5" name="Picture 3" descr="C:\Documents and Settings\Ola\Moje dokumenty\Moje obrazy\cukrzycowe\indeks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214422"/>
            <a:ext cx="2069570" cy="1657305"/>
          </a:xfrm>
          <a:prstGeom prst="rect">
            <a:avLst/>
          </a:prstGeom>
          <a:noFill/>
        </p:spPr>
      </p:pic>
      <p:pic>
        <p:nvPicPr>
          <p:cNvPr id="6" name="Picture 2" descr="C:\Documents and Settings\Ola\Moje dokumenty\Moje obrazy\cukrzycowe\igła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72396" y="1142984"/>
            <a:ext cx="1331713" cy="1714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RZED I PO INSULINOTERAPI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14422"/>
            <a:ext cx="5286412" cy="3816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51520" y="5085184"/>
            <a:ext cx="27590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 b="1" dirty="0">
                <a:solidFill>
                  <a:srgbClr val="002060"/>
                </a:solidFill>
                <a:latin typeface="Verdana" pitchFamily="34" charset="0"/>
              </a:rPr>
              <a:t>15.12.1922r</a:t>
            </a:r>
          </a:p>
          <a:p>
            <a:r>
              <a:rPr lang="pl-PL" sz="2000" b="1" dirty="0">
                <a:solidFill>
                  <a:srgbClr val="002060"/>
                </a:solidFill>
                <a:latin typeface="Verdana" pitchFamily="34" charset="0"/>
              </a:rPr>
              <a:t>Przed leczeniem </a:t>
            </a:r>
          </a:p>
          <a:p>
            <a:r>
              <a:rPr lang="pl-PL" sz="2000" b="1" dirty="0">
                <a:solidFill>
                  <a:srgbClr val="002060"/>
                </a:solidFill>
                <a:latin typeface="Verdana" pitchFamily="34" charset="0"/>
              </a:rPr>
              <a:t>insuliną: </a:t>
            </a:r>
          </a:p>
          <a:p>
            <a:r>
              <a:rPr lang="pl-PL" sz="2000" b="1" dirty="0">
                <a:solidFill>
                  <a:srgbClr val="002060"/>
                </a:solidFill>
                <a:latin typeface="Verdana" pitchFamily="34" charset="0"/>
              </a:rPr>
              <a:t>J.L., wiek 3 lata,</a:t>
            </a:r>
          </a:p>
          <a:p>
            <a:r>
              <a:rPr lang="pl-PL" sz="2000" b="1" dirty="0">
                <a:solidFill>
                  <a:srgbClr val="002060"/>
                </a:solidFill>
                <a:latin typeface="Verdana" pitchFamily="34" charset="0"/>
              </a:rPr>
              <a:t>mc.-</a:t>
            </a:r>
            <a:r>
              <a:rPr lang="pl-PL" sz="2000" b="1" dirty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pl-PL" sz="2000" b="1" dirty="0">
                <a:solidFill>
                  <a:srgbClr val="FF3300"/>
                </a:solidFill>
                <a:latin typeface="Verdana" pitchFamily="34" charset="0"/>
              </a:rPr>
              <a:t>8kg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500430" y="5143512"/>
            <a:ext cx="3200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 b="1" dirty="0">
                <a:solidFill>
                  <a:srgbClr val="002060"/>
                </a:solidFill>
                <a:latin typeface="Verdana" pitchFamily="34" charset="0"/>
              </a:rPr>
              <a:t>15.02.1923r</a:t>
            </a:r>
          </a:p>
          <a:p>
            <a:r>
              <a:rPr lang="pl-PL" sz="2000" b="1" dirty="0">
                <a:solidFill>
                  <a:srgbClr val="002060"/>
                </a:solidFill>
                <a:latin typeface="Verdana" pitchFamily="34" charset="0"/>
              </a:rPr>
              <a:t>Po zastosowaniu insuliny:</a:t>
            </a:r>
          </a:p>
          <a:p>
            <a:r>
              <a:rPr lang="pl-PL" sz="2000" b="1" dirty="0">
                <a:solidFill>
                  <a:srgbClr val="002060"/>
                </a:solidFill>
                <a:latin typeface="Verdana" pitchFamily="34" charset="0"/>
              </a:rPr>
              <a:t>J.L., mc.-</a:t>
            </a:r>
            <a:r>
              <a:rPr lang="pl-PL" sz="2000" b="1" dirty="0">
                <a:solidFill>
                  <a:schemeClr val="bg2"/>
                </a:solidFill>
                <a:latin typeface="Verdana" pitchFamily="34" charset="0"/>
              </a:rPr>
              <a:t> </a:t>
            </a:r>
            <a:r>
              <a:rPr lang="pl-PL" sz="2000" b="1" dirty="0">
                <a:solidFill>
                  <a:srgbClr val="FF3300"/>
                </a:solidFill>
                <a:latin typeface="Verdana" pitchFamily="34" charset="0"/>
              </a:rPr>
              <a:t>16kg</a:t>
            </a:r>
          </a:p>
        </p:txBody>
      </p:sp>
      <p:sp>
        <p:nvSpPr>
          <p:cNvPr id="5" name="Tytuł 4"/>
          <p:cNvSpPr>
            <a:spLocks noGrp="1"/>
          </p:cNvSpPr>
          <p:nvPr>
            <p:ph type="title" idx="4294967295"/>
          </p:nvPr>
        </p:nvSpPr>
        <p:spPr>
          <a:xfrm>
            <a:off x="990600" y="228600"/>
            <a:ext cx="8153400" cy="990600"/>
          </a:xfrm>
        </p:spPr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Insulina</a:t>
            </a:r>
            <a:r>
              <a:rPr lang="pl-PL" dirty="0"/>
              <a:t> – </a:t>
            </a:r>
            <a:r>
              <a:rPr lang="pl-PL" b="1" dirty="0"/>
              <a:t>LEK RATUJĄCY ŻYCIE</a:t>
            </a:r>
            <a:endParaRPr lang="pl-PL" dirty="0"/>
          </a:p>
        </p:txBody>
      </p:sp>
      <p:pic>
        <p:nvPicPr>
          <p:cNvPr id="2050" name="Picture 2" descr="C:\Documents and Settings\Acer\Moje dokumenty\Moje obrazy\cukrzycowe\historia3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3143248"/>
            <a:ext cx="2466975" cy="184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Ola\Moje dokumenty\Moje obrazy\cukrzycowe\fotolia_28708777_subscription_xl_4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28992" y="3143248"/>
            <a:ext cx="5401775" cy="3500458"/>
          </a:xfrm>
          <a:prstGeom prst="rect">
            <a:avLst/>
          </a:prstGeom>
          <a:noFill/>
        </p:spPr>
      </p:pic>
      <p:pic>
        <p:nvPicPr>
          <p:cNvPr id="8196" name="Picture 4" descr="C:\Documents and Settings\Ola\Moje dokumenty\Moje obrazy\cukrzycowe\insulin1-300x1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785794"/>
            <a:ext cx="3180586" cy="2109789"/>
          </a:xfrm>
          <a:prstGeom prst="rect">
            <a:avLst/>
          </a:prstGeom>
          <a:noFill/>
        </p:spPr>
      </p:pic>
      <p:pic>
        <p:nvPicPr>
          <p:cNvPr id="8197" name="Picture 5" descr="C:\Documents and Settings\Ola\Moje dokumenty\Moje obrazy\cukrzycowe\syr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214290"/>
            <a:ext cx="3786214" cy="2695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Ola\Pictures\autopen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500174"/>
            <a:ext cx="4429156" cy="1194530"/>
          </a:xfrm>
          <a:prstGeom prst="rect">
            <a:avLst/>
          </a:prstGeom>
          <a:noFill/>
        </p:spPr>
      </p:pic>
      <p:pic>
        <p:nvPicPr>
          <p:cNvPr id="2051" name="Picture 3" descr="C:\Users\Ola\Pictures\humapen_ergo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71480"/>
            <a:ext cx="4429156" cy="721320"/>
          </a:xfrm>
          <a:prstGeom prst="rect">
            <a:avLst/>
          </a:prstGeom>
          <a:noFill/>
        </p:spPr>
      </p:pic>
      <p:pic>
        <p:nvPicPr>
          <p:cNvPr id="2052" name="Picture 4" descr="C:\Users\Ola\Pictures\novopen_3_junior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3714752"/>
            <a:ext cx="4786346" cy="876778"/>
          </a:xfrm>
          <a:prstGeom prst="rect">
            <a:avLst/>
          </a:prstGeom>
          <a:noFill/>
        </p:spPr>
      </p:pic>
      <p:pic>
        <p:nvPicPr>
          <p:cNvPr id="2053" name="Picture 5" descr="C:\Users\Ola\Pictures\novopen_4_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714620"/>
            <a:ext cx="4500594" cy="939997"/>
          </a:xfrm>
          <a:prstGeom prst="rect">
            <a:avLst/>
          </a:prstGeom>
          <a:noFill/>
        </p:spPr>
      </p:pic>
      <p:pic>
        <p:nvPicPr>
          <p:cNvPr id="10" name="Picture 4" descr="C:\Documents and Settings\Acer\Moje dokumenty\Moje obrazy\cukrzycowe\igly-new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5072074"/>
            <a:ext cx="1500197" cy="1179841"/>
          </a:xfrm>
          <a:prstGeom prst="rect">
            <a:avLst/>
          </a:prstGeom>
          <a:noFill/>
        </p:spPr>
      </p:pic>
      <p:pic>
        <p:nvPicPr>
          <p:cNvPr id="11" name="Picture 5" descr="C:\Documents and Settings\Acer\Moje dokumenty\Moje obrazy\cukrzycowe\humulin_r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597" y="4704406"/>
            <a:ext cx="2857520" cy="609605"/>
          </a:xfrm>
          <a:prstGeom prst="rect">
            <a:avLst/>
          </a:prstGeom>
          <a:noFill/>
        </p:spPr>
      </p:pic>
      <p:pic>
        <p:nvPicPr>
          <p:cNvPr id="12" name="Picture 3" descr="C:\Documents and Settings\Acer\Moje dokumenty\Moje obrazy\cukrzycowe\penfil.jpe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5429264"/>
            <a:ext cx="2799203" cy="571504"/>
          </a:xfrm>
          <a:prstGeom prst="rect">
            <a:avLst/>
          </a:prstGeom>
          <a:noFill/>
        </p:spPr>
      </p:pic>
      <p:pic>
        <p:nvPicPr>
          <p:cNvPr id="13" name="Picture 2" descr="D:\zdjecia\cukrzycowe\290xX_Leczenie_cukrzycy_typu_1_u_dzieci.jpg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29190" y="2786058"/>
            <a:ext cx="4064430" cy="3321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Pompa insulinowa i osprzęt</a:t>
            </a:r>
          </a:p>
        </p:txBody>
      </p:sp>
      <p:pic>
        <p:nvPicPr>
          <p:cNvPr id="6146" name="Picture 2" descr="D:\zdjecia\cukrzycowe\pompa 2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3752850" y="2968625"/>
            <a:ext cx="1638300" cy="1438275"/>
          </a:xfrm>
          <a:prstGeom prst="rect">
            <a:avLst/>
          </a:prstGeom>
          <a:noFill/>
        </p:spPr>
      </p:pic>
      <p:pic>
        <p:nvPicPr>
          <p:cNvPr id="6147" name="Picture 3" descr="D:\zdjecia\cukrzycowe\wklucie_quick-set.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4429132"/>
            <a:ext cx="2394323" cy="1976446"/>
          </a:xfrm>
          <a:prstGeom prst="rect">
            <a:avLst/>
          </a:prstGeom>
          <a:noFill/>
        </p:spPr>
      </p:pic>
      <p:pic>
        <p:nvPicPr>
          <p:cNvPr id="6148" name="Picture 4" descr="D:\zdjecia\cukrzycowe\zbiornik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3000372"/>
            <a:ext cx="2561914" cy="928694"/>
          </a:xfrm>
          <a:prstGeom prst="rect">
            <a:avLst/>
          </a:prstGeom>
          <a:noFill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643050"/>
            <a:ext cx="1843064" cy="2617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7" descr="Alec (quickset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4357694"/>
            <a:ext cx="2143116" cy="21431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Documents and Settings\Acer\Moje dokumenty\Moje obrazy\cukrzycowe\pompa2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36" y="1643050"/>
            <a:ext cx="3183667" cy="2629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ext Box 2"/>
          <p:cNvSpPr txBox="1">
            <a:spLocks noChangeArrowheads="1"/>
          </p:cNvSpPr>
          <p:nvPr/>
        </p:nvSpPr>
        <p:spPr bwMode="auto">
          <a:xfrm>
            <a:off x="304800" y="142852"/>
            <a:ext cx="8839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61988" indent="-661988" eaLnBrk="0" fontAlgn="auto" hangingPunct="0">
              <a:spcBef>
                <a:spcPts val="0"/>
              </a:spcBef>
              <a:spcAft>
                <a:spcPts val="0"/>
              </a:spcAft>
              <a:tabLst>
                <a:tab pos="661988" algn="l"/>
              </a:tabLst>
              <a:defRPr/>
            </a:pPr>
            <a:br>
              <a:rPr lang="pl-PL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CE" pitchFamily="34" charset="0"/>
                <a:cs typeface="+mn-cs"/>
              </a:rPr>
            </a:br>
            <a:r>
              <a:rPr lang="pl-PL" sz="3200" dirty="0">
                <a:solidFill>
                  <a:schemeClr val="tx2"/>
                </a:solidFill>
                <a:latin typeface="+mj-lt"/>
                <a:cs typeface="+mn-cs"/>
              </a:rPr>
              <a:t>Fizjologiczne wydzielanie insuliny</a:t>
            </a:r>
          </a:p>
          <a:p>
            <a:pPr marL="661988" indent="-661988" eaLnBrk="0" fontAlgn="auto" hangingPunct="0">
              <a:spcBef>
                <a:spcPts val="0"/>
              </a:spcBef>
              <a:spcAft>
                <a:spcPts val="0"/>
              </a:spcAft>
              <a:tabLst>
                <a:tab pos="661988" algn="l"/>
              </a:tabLst>
              <a:defRPr/>
            </a:pPr>
            <a:r>
              <a:rPr lang="pl-PL" sz="2400" dirty="0">
                <a:solidFill>
                  <a:schemeClr val="tx2"/>
                </a:solidFill>
                <a:latin typeface="+mj-lt"/>
                <a:cs typeface="+mn-cs"/>
              </a:rPr>
              <a:t>				podstawowej i posiłkowej </a:t>
            </a:r>
          </a:p>
          <a:p>
            <a:pPr marL="661988" indent="-661988" eaLnBrk="0" fontAlgn="auto" hangingPunct="0">
              <a:spcBef>
                <a:spcPts val="0"/>
              </a:spcBef>
              <a:spcAft>
                <a:spcPts val="0"/>
              </a:spcAft>
              <a:tabLst>
                <a:tab pos="661988" algn="l"/>
              </a:tabLst>
              <a:defRPr/>
            </a:pPr>
            <a:endParaRPr lang="pl-PL" sz="32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cs typeface="+mn-cs"/>
            </a:endParaRPr>
          </a:p>
        </p:txBody>
      </p:sp>
      <p:sp>
        <p:nvSpPr>
          <p:cNvPr id="376835" name="Freeform 3"/>
          <p:cNvSpPr>
            <a:spLocks/>
          </p:cNvSpPr>
          <p:nvPr/>
        </p:nvSpPr>
        <p:spPr bwMode="auto">
          <a:xfrm>
            <a:off x="1428750" y="2357438"/>
            <a:ext cx="6578600" cy="3143250"/>
          </a:xfrm>
          <a:custGeom>
            <a:avLst/>
            <a:gdLst>
              <a:gd name="T0" fmla="*/ 2147483647 w 3840"/>
              <a:gd name="T1" fmla="*/ 2147483647 h 2000"/>
              <a:gd name="T2" fmla="*/ 2147483647 w 3840"/>
              <a:gd name="T3" fmla="*/ 2147483647 h 2000"/>
              <a:gd name="T4" fmla="*/ 2147483647 w 3840"/>
              <a:gd name="T5" fmla="*/ 2147483647 h 2000"/>
              <a:gd name="T6" fmla="*/ 2147483647 w 3840"/>
              <a:gd name="T7" fmla="*/ 2147483647 h 2000"/>
              <a:gd name="T8" fmla="*/ 2147483647 w 3840"/>
              <a:gd name="T9" fmla="*/ 2147483647 h 2000"/>
              <a:gd name="T10" fmla="*/ 2147483647 w 3840"/>
              <a:gd name="T11" fmla="*/ 2147483647 h 2000"/>
              <a:gd name="T12" fmla="*/ 2147483647 w 3840"/>
              <a:gd name="T13" fmla="*/ 2147483647 h 2000"/>
              <a:gd name="T14" fmla="*/ 2147483647 w 3840"/>
              <a:gd name="T15" fmla="*/ 2147483647 h 2000"/>
              <a:gd name="T16" fmla="*/ 2147483647 w 3840"/>
              <a:gd name="T17" fmla="*/ 2147483647 h 2000"/>
              <a:gd name="T18" fmla="*/ 2147483647 w 3840"/>
              <a:gd name="T19" fmla="*/ 2147483647 h 2000"/>
              <a:gd name="T20" fmla="*/ 2147483647 w 3840"/>
              <a:gd name="T21" fmla="*/ 2147483647 h 2000"/>
              <a:gd name="T22" fmla="*/ 2147483647 w 3840"/>
              <a:gd name="T23" fmla="*/ 2147483647 h 2000"/>
              <a:gd name="T24" fmla="*/ 2147483647 w 3840"/>
              <a:gd name="T25" fmla="*/ 2147483647 h 2000"/>
              <a:gd name="T26" fmla="*/ 2147483647 w 3840"/>
              <a:gd name="T27" fmla="*/ 2147483647 h 2000"/>
              <a:gd name="T28" fmla="*/ 2147483647 w 3840"/>
              <a:gd name="T29" fmla="*/ 2147483647 h 2000"/>
              <a:gd name="T30" fmla="*/ 2147483647 w 3840"/>
              <a:gd name="T31" fmla="*/ 2147483647 h 2000"/>
              <a:gd name="T32" fmla="*/ 2147483647 w 3840"/>
              <a:gd name="T33" fmla="*/ 2147483647 h 2000"/>
              <a:gd name="T34" fmla="*/ 2147483647 w 3840"/>
              <a:gd name="T35" fmla="*/ 2147483647 h 2000"/>
              <a:gd name="T36" fmla="*/ 2147483647 w 3840"/>
              <a:gd name="T37" fmla="*/ 2147483647 h 2000"/>
              <a:gd name="T38" fmla="*/ 2147483647 w 3840"/>
              <a:gd name="T39" fmla="*/ 2147483647 h 2000"/>
              <a:gd name="T40" fmla="*/ 2147483647 w 3840"/>
              <a:gd name="T41" fmla="*/ 2147483647 h 2000"/>
              <a:gd name="T42" fmla="*/ 2147483647 w 3840"/>
              <a:gd name="T43" fmla="*/ 2147483647 h 2000"/>
              <a:gd name="T44" fmla="*/ 2147483647 w 3840"/>
              <a:gd name="T45" fmla="*/ 2147483647 h 2000"/>
              <a:gd name="T46" fmla="*/ 2147483647 w 3840"/>
              <a:gd name="T47" fmla="*/ 2147483647 h 2000"/>
              <a:gd name="T48" fmla="*/ 2147483647 w 3840"/>
              <a:gd name="T49" fmla="*/ 2147483647 h 2000"/>
              <a:gd name="T50" fmla="*/ 2147483647 w 3840"/>
              <a:gd name="T51" fmla="*/ 2147483647 h 2000"/>
              <a:gd name="T52" fmla="*/ 2147483647 w 3840"/>
              <a:gd name="T53" fmla="*/ 2147483647 h 2000"/>
              <a:gd name="T54" fmla="*/ 2147483647 w 3840"/>
              <a:gd name="T55" fmla="*/ 2147483647 h 2000"/>
              <a:gd name="T56" fmla="*/ 2147483647 w 3840"/>
              <a:gd name="T57" fmla="*/ 2147483647 h 2000"/>
              <a:gd name="T58" fmla="*/ 2147483647 w 3840"/>
              <a:gd name="T59" fmla="*/ 2147483647 h 2000"/>
              <a:gd name="T60" fmla="*/ 2147483647 w 3840"/>
              <a:gd name="T61" fmla="*/ 2147483647 h 2000"/>
              <a:gd name="T62" fmla="*/ 2147483647 w 3840"/>
              <a:gd name="T63" fmla="*/ 2147483647 h 2000"/>
              <a:gd name="T64" fmla="*/ 2147483647 w 3840"/>
              <a:gd name="T65" fmla="*/ 2147483647 h 2000"/>
              <a:gd name="T66" fmla="*/ 2147483647 w 3840"/>
              <a:gd name="T67" fmla="*/ 2147483647 h 2000"/>
              <a:gd name="T68" fmla="*/ 2147483647 w 3840"/>
              <a:gd name="T69" fmla="*/ 2147483647 h 200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840"/>
              <a:gd name="T106" fmla="*/ 0 h 2000"/>
              <a:gd name="T107" fmla="*/ 3840 w 3840"/>
              <a:gd name="T108" fmla="*/ 2000 h 200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840" h="2000">
                <a:moveTo>
                  <a:pt x="0" y="1896"/>
                </a:moveTo>
                <a:cubicBezTo>
                  <a:pt x="72" y="1940"/>
                  <a:pt x="144" y="1984"/>
                  <a:pt x="192" y="1992"/>
                </a:cubicBezTo>
                <a:cubicBezTo>
                  <a:pt x="240" y="2000"/>
                  <a:pt x="264" y="1960"/>
                  <a:pt x="288" y="1944"/>
                </a:cubicBezTo>
                <a:cubicBezTo>
                  <a:pt x="312" y="1928"/>
                  <a:pt x="312" y="1896"/>
                  <a:pt x="336" y="1896"/>
                </a:cubicBezTo>
                <a:cubicBezTo>
                  <a:pt x="360" y="1896"/>
                  <a:pt x="400" y="1952"/>
                  <a:pt x="432" y="1944"/>
                </a:cubicBezTo>
                <a:cubicBezTo>
                  <a:pt x="464" y="1936"/>
                  <a:pt x="512" y="1912"/>
                  <a:pt x="528" y="1848"/>
                </a:cubicBezTo>
                <a:cubicBezTo>
                  <a:pt x="544" y="1784"/>
                  <a:pt x="528" y="1648"/>
                  <a:pt x="528" y="1560"/>
                </a:cubicBezTo>
                <a:cubicBezTo>
                  <a:pt x="528" y="1472"/>
                  <a:pt x="528" y="1392"/>
                  <a:pt x="528" y="1320"/>
                </a:cubicBezTo>
                <a:cubicBezTo>
                  <a:pt x="528" y="1248"/>
                  <a:pt x="528" y="1200"/>
                  <a:pt x="528" y="1128"/>
                </a:cubicBezTo>
                <a:cubicBezTo>
                  <a:pt x="528" y="1056"/>
                  <a:pt x="520" y="968"/>
                  <a:pt x="528" y="888"/>
                </a:cubicBezTo>
                <a:cubicBezTo>
                  <a:pt x="536" y="808"/>
                  <a:pt x="560" y="728"/>
                  <a:pt x="576" y="648"/>
                </a:cubicBezTo>
                <a:cubicBezTo>
                  <a:pt x="592" y="568"/>
                  <a:pt x="616" y="488"/>
                  <a:pt x="624" y="408"/>
                </a:cubicBezTo>
                <a:cubicBezTo>
                  <a:pt x="632" y="328"/>
                  <a:pt x="616" y="176"/>
                  <a:pt x="624" y="168"/>
                </a:cubicBezTo>
                <a:cubicBezTo>
                  <a:pt x="632" y="160"/>
                  <a:pt x="664" y="312"/>
                  <a:pt x="672" y="360"/>
                </a:cubicBezTo>
                <a:cubicBezTo>
                  <a:pt x="680" y="408"/>
                  <a:pt x="664" y="416"/>
                  <a:pt x="672" y="456"/>
                </a:cubicBezTo>
                <a:cubicBezTo>
                  <a:pt x="680" y="496"/>
                  <a:pt x="712" y="560"/>
                  <a:pt x="720" y="600"/>
                </a:cubicBezTo>
                <a:cubicBezTo>
                  <a:pt x="728" y="640"/>
                  <a:pt x="704" y="656"/>
                  <a:pt x="720" y="696"/>
                </a:cubicBezTo>
                <a:cubicBezTo>
                  <a:pt x="736" y="736"/>
                  <a:pt x="800" y="800"/>
                  <a:pt x="816" y="840"/>
                </a:cubicBezTo>
                <a:cubicBezTo>
                  <a:pt x="832" y="880"/>
                  <a:pt x="800" y="904"/>
                  <a:pt x="816" y="936"/>
                </a:cubicBezTo>
                <a:cubicBezTo>
                  <a:pt x="832" y="968"/>
                  <a:pt x="888" y="1000"/>
                  <a:pt x="912" y="1032"/>
                </a:cubicBezTo>
                <a:cubicBezTo>
                  <a:pt x="936" y="1064"/>
                  <a:pt x="952" y="1088"/>
                  <a:pt x="960" y="1128"/>
                </a:cubicBezTo>
                <a:cubicBezTo>
                  <a:pt x="968" y="1168"/>
                  <a:pt x="960" y="1224"/>
                  <a:pt x="960" y="1272"/>
                </a:cubicBezTo>
                <a:cubicBezTo>
                  <a:pt x="960" y="1320"/>
                  <a:pt x="960" y="1376"/>
                  <a:pt x="960" y="1416"/>
                </a:cubicBezTo>
                <a:cubicBezTo>
                  <a:pt x="960" y="1456"/>
                  <a:pt x="944" y="1488"/>
                  <a:pt x="960" y="1512"/>
                </a:cubicBezTo>
                <a:cubicBezTo>
                  <a:pt x="976" y="1536"/>
                  <a:pt x="1032" y="1568"/>
                  <a:pt x="1056" y="1560"/>
                </a:cubicBezTo>
                <a:cubicBezTo>
                  <a:pt x="1080" y="1552"/>
                  <a:pt x="1096" y="1504"/>
                  <a:pt x="1104" y="1464"/>
                </a:cubicBezTo>
                <a:cubicBezTo>
                  <a:pt x="1112" y="1424"/>
                  <a:pt x="1096" y="1376"/>
                  <a:pt x="1104" y="1320"/>
                </a:cubicBezTo>
                <a:cubicBezTo>
                  <a:pt x="1112" y="1264"/>
                  <a:pt x="1144" y="1200"/>
                  <a:pt x="1152" y="1128"/>
                </a:cubicBezTo>
                <a:cubicBezTo>
                  <a:pt x="1160" y="1056"/>
                  <a:pt x="1152" y="960"/>
                  <a:pt x="1152" y="888"/>
                </a:cubicBezTo>
                <a:cubicBezTo>
                  <a:pt x="1152" y="816"/>
                  <a:pt x="1144" y="768"/>
                  <a:pt x="1152" y="696"/>
                </a:cubicBezTo>
                <a:cubicBezTo>
                  <a:pt x="1160" y="624"/>
                  <a:pt x="1192" y="560"/>
                  <a:pt x="1200" y="456"/>
                </a:cubicBezTo>
                <a:cubicBezTo>
                  <a:pt x="1208" y="352"/>
                  <a:pt x="1192" y="88"/>
                  <a:pt x="1200" y="72"/>
                </a:cubicBezTo>
                <a:cubicBezTo>
                  <a:pt x="1208" y="56"/>
                  <a:pt x="1224" y="288"/>
                  <a:pt x="1248" y="360"/>
                </a:cubicBezTo>
                <a:cubicBezTo>
                  <a:pt x="1272" y="432"/>
                  <a:pt x="1320" y="448"/>
                  <a:pt x="1344" y="504"/>
                </a:cubicBezTo>
                <a:cubicBezTo>
                  <a:pt x="1368" y="560"/>
                  <a:pt x="1376" y="640"/>
                  <a:pt x="1392" y="696"/>
                </a:cubicBezTo>
                <a:cubicBezTo>
                  <a:pt x="1408" y="752"/>
                  <a:pt x="1424" y="800"/>
                  <a:pt x="1440" y="840"/>
                </a:cubicBezTo>
                <a:cubicBezTo>
                  <a:pt x="1456" y="880"/>
                  <a:pt x="1480" y="904"/>
                  <a:pt x="1488" y="936"/>
                </a:cubicBezTo>
                <a:cubicBezTo>
                  <a:pt x="1496" y="968"/>
                  <a:pt x="1480" y="1040"/>
                  <a:pt x="1488" y="1032"/>
                </a:cubicBezTo>
                <a:cubicBezTo>
                  <a:pt x="1496" y="1024"/>
                  <a:pt x="1528" y="928"/>
                  <a:pt x="1536" y="888"/>
                </a:cubicBezTo>
                <a:cubicBezTo>
                  <a:pt x="1544" y="848"/>
                  <a:pt x="1528" y="784"/>
                  <a:pt x="1536" y="792"/>
                </a:cubicBezTo>
                <a:cubicBezTo>
                  <a:pt x="1544" y="800"/>
                  <a:pt x="1568" y="864"/>
                  <a:pt x="1584" y="936"/>
                </a:cubicBezTo>
                <a:cubicBezTo>
                  <a:pt x="1600" y="1008"/>
                  <a:pt x="1616" y="1168"/>
                  <a:pt x="1632" y="1224"/>
                </a:cubicBezTo>
                <a:cubicBezTo>
                  <a:pt x="1648" y="1280"/>
                  <a:pt x="1648" y="1232"/>
                  <a:pt x="1680" y="1272"/>
                </a:cubicBezTo>
                <a:cubicBezTo>
                  <a:pt x="1712" y="1312"/>
                  <a:pt x="1792" y="1416"/>
                  <a:pt x="1824" y="1464"/>
                </a:cubicBezTo>
                <a:cubicBezTo>
                  <a:pt x="1856" y="1512"/>
                  <a:pt x="1856" y="1584"/>
                  <a:pt x="1872" y="1560"/>
                </a:cubicBezTo>
                <a:cubicBezTo>
                  <a:pt x="1888" y="1536"/>
                  <a:pt x="1912" y="1392"/>
                  <a:pt x="1920" y="1320"/>
                </a:cubicBezTo>
                <a:cubicBezTo>
                  <a:pt x="1928" y="1248"/>
                  <a:pt x="1920" y="1232"/>
                  <a:pt x="1920" y="1128"/>
                </a:cubicBezTo>
                <a:cubicBezTo>
                  <a:pt x="1920" y="1024"/>
                  <a:pt x="1912" y="800"/>
                  <a:pt x="1920" y="696"/>
                </a:cubicBezTo>
                <a:cubicBezTo>
                  <a:pt x="1928" y="592"/>
                  <a:pt x="1960" y="560"/>
                  <a:pt x="1968" y="504"/>
                </a:cubicBezTo>
                <a:cubicBezTo>
                  <a:pt x="1976" y="448"/>
                  <a:pt x="1960" y="416"/>
                  <a:pt x="1968" y="360"/>
                </a:cubicBezTo>
                <a:cubicBezTo>
                  <a:pt x="1976" y="304"/>
                  <a:pt x="2008" y="224"/>
                  <a:pt x="2016" y="168"/>
                </a:cubicBezTo>
                <a:cubicBezTo>
                  <a:pt x="2024" y="112"/>
                  <a:pt x="2008" y="0"/>
                  <a:pt x="2016" y="24"/>
                </a:cubicBezTo>
                <a:cubicBezTo>
                  <a:pt x="2024" y="48"/>
                  <a:pt x="2064" y="232"/>
                  <a:pt x="2064" y="312"/>
                </a:cubicBezTo>
                <a:cubicBezTo>
                  <a:pt x="2064" y="392"/>
                  <a:pt x="2024" y="440"/>
                  <a:pt x="2016" y="504"/>
                </a:cubicBezTo>
                <a:cubicBezTo>
                  <a:pt x="2008" y="568"/>
                  <a:pt x="2000" y="640"/>
                  <a:pt x="2016" y="696"/>
                </a:cubicBezTo>
                <a:cubicBezTo>
                  <a:pt x="2032" y="752"/>
                  <a:pt x="2088" y="824"/>
                  <a:pt x="2112" y="840"/>
                </a:cubicBezTo>
                <a:cubicBezTo>
                  <a:pt x="2136" y="856"/>
                  <a:pt x="2136" y="768"/>
                  <a:pt x="2160" y="792"/>
                </a:cubicBezTo>
                <a:cubicBezTo>
                  <a:pt x="2184" y="816"/>
                  <a:pt x="2232" y="928"/>
                  <a:pt x="2256" y="984"/>
                </a:cubicBezTo>
                <a:cubicBezTo>
                  <a:pt x="2280" y="1040"/>
                  <a:pt x="2280" y="1096"/>
                  <a:pt x="2304" y="1128"/>
                </a:cubicBezTo>
                <a:cubicBezTo>
                  <a:pt x="2328" y="1160"/>
                  <a:pt x="2368" y="1152"/>
                  <a:pt x="2400" y="1176"/>
                </a:cubicBezTo>
                <a:cubicBezTo>
                  <a:pt x="2432" y="1200"/>
                  <a:pt x="2480" y="1240"/>
                  <a:pt x="2496" y="1272"/>
                </a:cubicBezTo>
                <a:cubicBezTo>
                  <a:pt x="2512" y="1304"/>
                  <a:pt x="2472" y="1328"/>
                  <a:pt x="2496" y="1368"/>
                </a:cubicBezTo>
                <a:cubicBezTo>
                  <a:pt x="2520" y="1408"/>
                  <a:pt x="2592" y="1480"/>
                  <a:pt x="2640" y="1512"/>
                </a:cubicBezTo>
                <a:cubicBezTo>
                  <a:pt x="2688" y="1544"/>
                  <a:pt x="2728" y="1536"/>
                  <a:pt x="2784" y="1560"/>
                </a:cubicBezTo>
                <a:cubicBezTo>
                  <a:pt x="2840" y="1584"/>
                  <a:pt x="2920" y="1616"/>
                  <a:pt x="2976" y="1656"/>
                </a:cubicBezTo>
                <a:cubicBezTo>
                  <a:pt x="3032" y="1696"/>
                  <a:pt x="3056" y="1768"/>
                  <a:pt x="3120" y="1800"/>
                </a:cubicBezTo>
                <a:cubicBezTo>
                  <a:pt x="3184" y="1832"/>
                  <a:pt x="3288" y="1840"/>
                  <a:pt x="3360" y="1848"/>
                </a:cubicBezTo>
                <a:cubicBezTo>
                  <a:pt x="3432" y="1856"/>
                  <a:pt x="3512" y="1832"/>
                  <a:pt x="3552" y="1848"/>
                </a:cubicBezTo>
                <a:cubicBezTo>
                  <a:pt x="3592" y="1864"/>
                  <a:pt x="3552" y="1928"/>
                  <a:pt x="3600" y="1944"/>
                </a:cubicBezTo>
                <a:cubicBezTo>
                  <a:pt x="3648" y="1960"/>
                  <a:pt x="3800" y="1944"/>
                  <a:pt x="3840" y="1944"/>
                </a:cubicBezTo>
              </a:path>
            </a:pathLst>
          </a:custGeom>
          <a:noFill/>
          <a:ln w="38100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pl-PL" dirty="0"/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V="1">
            <a:off x="1411288" y="1844675"/>
            <a:ext cx="19050" cy="3878263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l-PL" dirty="0"/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1411288" y="5722938"/>
            <a:ext cx="6400800" cy="0"/>
          </a:xfrm>
          <a:prstGeom prst="line">
            <a:avLst/>
          </a:prstGeom>
          <a:noFill/>
          <a:ln w="38100">
            <a:solidFill>
              <a:schemeClr val="accent1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l-PL" dirty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348038" y="5768975"/>
            <a:ext cx="16557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pl-PL" altLang="pl-PL" sz="2000" dirty="0">
                <a:latin typeface="Arial CE" pitchFamily="34" charset="0"/>
              </a:rPr>
              <a:t>czas [h]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 rot="-5400000">
            <a:off x="-255587" y="3395662"/>
            <a:ext cx="2419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pl-PL" altLang="pl-PL" sz="2000" dirty="0">
                <a:latin typeface="Arial CE" pitchFamily="34" charset="0"/>
              </a:rPr>
              <a:t>wydzielanie insuliny</a:t>
            </a:r>
          </a:p>
        </p:txBody>
      </p:sp>
      <p:graphicFrame>
        <p:nvGraphicFramePr>
          <p:cNvPr id="1332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707498"/>
              </p:ext>
            </p:extLst>
          </p:nvPr>
        </p:nvGraphicFramePr>
        <p:xfrm>
          <a:off x="2195736" y="1814490"/>
          <a:ext cx="542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Klip" r:id="rId4" imgW="3467100" imgH="3405188" progId="">
                  <p:embed/>
                </p:oleObj>
              </mc:Choice>
              <mc:Fallback>
                <p:oleObj name="Klip" r:id="rId4" imgW="3467100" imgH="3405188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1814490"/>
                        <a:ext cx="5429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316288"/>
              </p:ext>
            </p:extLst>
          </p:nvPr>
        </p:nvGraphicFramePr>
        <p:xfrm>
          <a:off x="3203848" y="1809433"/>
          <a:ext cx="542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Klip" r:id="rId6" imgW="3467100" imgH="3405188" progId="">
                  <p:embed/>
                </p:oleObj>
              </mc:Choice>
              <mc:Fallback>
                <p:oleObj name="Klip" r:id="rId6" imgW="3467100" imgH="3405188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809433"/>
                        <a:ext cx="5429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430412"/>
              </p:ext>
            </p:extLst>
          </p:nvPr>
        </p:nvGraphicFramePr>
        <p:xfrm>
          <a:off x="4581208" y="1814490"/>
          <a:ext cx="542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Klip" r:id="rId7" imgW="3467100" imgH="3405188" progId="">
                  <p:embed/>
                </p:oleObj>
              </mc:Choice>
              <mc:Fallback>
                <p:oleObj name="Klip" r:id="rId7" imgW="3467100" imgH="3405188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1208" y="1814490"/>
                        <a:ext cx="5429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04824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6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ChangeArrowheads="1"/>
          </p:cNvSpPr>
          <p:nvPr/>
        </p:nvSpPr>
        <p:spPr bwMode="auto">
          <a:xfrm>
            <a:off x="2764160" y="5321771"/>
            <a:ext cx="3429000" cy="228600"/>
          </a:xfrm>
          <a:prstGeom prst="rect">
            <a:avLst/>
          </a:prstGeom>
          <a:solidFill>
            <a:srgbClr val="CC99FF"/>
          </a:solidFill>
          <a:ln w="9525">
            <a:solidFill>
              <a:srgbClr val="CC99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83" name="Freeform 5"/>
          <p:cNvSpPr>
            <a:spLocks/>
          </p:cNvSpPr>
          <p:nvPr/>
        </p:nvSpPr>
        <p:spPr bwMode="auto">
          <a:xfrm>
            <a:off x="902023" y="2816696"/>
            <a:ext cx="2911475" cy="762000"/>
          </a:xfrm>
          <a:custGeom>
            <a:avLst/>
            <a:gdLst>
              <a:gd name="T0" fmla="*/ 0 w 2064"/>
              <a:gd name="T1" fmla="*/ 1209675000 h 480"/>
              <a:gd name="T2" fmla="*/ 859587603 w 2064"/>
              <a:gd name="T3" fmla="*/ 120967500 h 480"/>
              <a:gd name="T4" fmla="*/ 2005705818 w 2064"/>
              <a:gd name="T5" fmla="*/ 483870000 h 480"/>
              <a:gd name="T6" fmla="*/ 2147483647 w 2064"/>
              <a:gd name="T7" fmla="*/ 1209675000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2064"/>
              <a:gd name="T13" fmla="*/ 0 h 480"/>
              <a:gd name="T14" fmla="*/ 2064 w 2064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64" h="480">
                <a:moveTo>
                  <a:pt x="0" y="480"/>
                </a:moveTo>
                <a:cubicBezTo>
                  <a:pt x="132" y="288"/>
                  <a:pt x="264" y="96"/>
                  <a:pt x="432" y="48"/>
                </a:cubicBezTo>
                <a:cubicBezTo>
                  <a:pt x="600" y="0"/>
                  <a:pt x="736" y="120"/>
                  <a:pt x="1008" y="192"/>
                </a:cubicBezTo>
                <a:cubicBezTo>
                  <a:pt x="1280" y="264"/>
                  <a:pt x="1896" y="432"/>
                  <a:pt x="2064" y="480"/>
                </a:cubicBezTo>
              </a:path>
            </a:pathLst>
          </a:custGeom>
          <a:solidFill>
            <a:srgbClr val="66FF33"/>
          </a:solidFill>
          <a:ln w="31750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84" name="Line 6"/>
          <p:cNvSpPr>
            <a:spLocks noChangeShapeType="1"/>
          </p:cNvSpPr>
          <p:nvPr/>
        </p:nvSpPr>
        <p:spPr bwMode="auto">
          <a:xfrm flipV="1">
            <a:off x="6048698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85" name="Line 7"/>
          <p:cNvSpPr>
            <a:spLocks noChangeShapeType="1"/>
          </p:cNvSpPr>
          <p:nvPr/>
        </p:nvSpPr>
        <p:spPr bwMode="auto">
          <a:xfrm flipV="1">
            <a:off x="2797498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86" name="Line 8"/>
          <p:cNvSpPr>
            <a:spLocks noChangeShapeType="1"/>
          </p:cNvSpPr>
          <p:nvPr/>
        </p:nvSpPr>
        <p:spPr bwMode="auto">
          <a:xfrm flipV="1">
            <a:off x="3068960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87" name="Line 9"/>
          <p:cNvSpPr>
            <a:spLocks noChangeShapeType="1"/>
          </p:cNvSpPr>
          <p:nvPr/>
        </p:nvSpPr>
        <p:spPr bwMode="auto">
          <a:xfrm flipV="1">
            <a:off x="3340423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88" name="Line 10"/>
          <p:cNvSpPr>
            <a:spLocks noChangeShapeType="1"/>
          </p:cNvSpPr>
          <p:nvPr/>
        </p:nvSpPr>
        <p:spPr bwMode="auto">
          <a:xfrm flipV="1">
            <a:off x="3589338" y="1981200"/>
            <a:ext cx="0" cy="1524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89" name="Line 11"/>
          <p:cNvSpPr>
            <a:spLocks noChangeShapeType="1"/>
          </p:cNvSpPr>
          <p:nvPr/>
        </p:nvSpPr>
        <p:spPr bwMode="auto">
          <a:xfrm flipV="1">
            <a:off x="3881760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90" name="Line 12"/>
          <p:cNvSpPr>
            <a:spLocks noChangeShapeType="1"/>
          </p:cNvSpPr>
          <p:nvPr/>
        </p:nvSpPr>
        <p:spPr bwMode="auto">
          <a:xfrm flipV="1">
            <a:off x="4153223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91" name="Line 13"/>
          <p:cNvSpPr>
            <a:spLocks noChangeShapeType="1"/>
          </p:cNvSpPr>
          <p:nvPr/>
        </p:nvSpPr>
        <p:spPr bwMode="auto">
          <a:xfrm flipV="1">
            <a:off x="4423098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92" name="Line 14"/>
          <p:cNvSpPr>
            <a:spLocks noChangeShapeType="1"/>
          </p:cNvSpPr>
          <p:nvPr/>
        </p:nvSpPr>
        <p:spPr bwMode="auto">
          <a:xfrm flipV="1">
            <a:off x="4694560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93" name="Line 15"/>
          <p:cNvSpPr>
            <a:spLocks noChangeShapeType="1"/>
          </p:cNvSpPr>
          <p:nvPr/>
        </p:nvSpPr>
        <p:spPr bwMode="auto">
          <a:xfrm flipV="1">
            <a:off x="4966023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94" name="Line 16"/>
          <p:cNvSpPr>
            <a:spLocks noChangeShapeType="1"/>
          </p:cNvSpPr>
          <p:nvPr/>
        </p:nvSpPr>
        <p:spPr bwMode="auto">
          <a:xfrm flipV="1">
            <a:off x="5507360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95" name="Line 17"/>
          <p:cNvSpPr>
            <a:spLocks noChangeShapeType="1"/>
          </p:cNvSpPr>
          <p:nvPr/>
        </p:nvSpPr>
        <p:spPr bwMode="auto">
          <a:xfrm flipV="1">
            <a:off x="5235898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96" name="Line 18"/>
          <p:cNvSpPr>
            <a:spLocks noChangeShapeType="1"/>
          </p:cNvSpPr>
          <p:nvPr/>
        </p:nvSpPr>
        <p:spPr bwMode="auto">
          <a:xfrm flipV="1">
            <a:off x="5778823" y="23594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099" name="Freeform 21"/>
          <p:cNvSpPr>
            <a:spLocks/>
          </p:cNvSpPr>
          <p:nvPr/>
        </p:nvSpPr>
        <p:spPr bwMode="auto">
          <a:xfrm>
            <a:off x="4956498" y="3121496"/>
            <a:ext cx="2913062" cy="457200"/>
          </a:xfrm>
          <a:custGeom>
            <a:avLst/>
            <a:gdLst>
              <a:gd name="T0" fmla="*/ 0 w 2064"/>
              <a:gd name="T1" fmla="*/ 435483000 h 480"/>
              <a:gd name="T2" fmla="*/ 860526136 w 2064"/>
              <a:gd name="T3" fmla="*/ 43548300 h 480"/>
              <a:gd name="T4" fmla="*/ 2007892906 w 2064"/>
              <a:gd name="T5" fmla="*/ 174193200 h 480"/>
              <a:gd name="T6" fmla="*/ 2147483647 w 2064"/>
              <a:gd name="T7" fmla="*/ 435483000 h 480"/>
              <a:gd name="T8" fmla="*/ 0 60000 65536"/>
              <a:gd name="T9" fmla="*/ 0 60000 65536"/>
              <a:gd name="T10" fmla="*/ 0 60000 65536"/>
              <a:gd name="T11" fmla="*/ 0 60000 65536"/>
              <a:gd name="T12" fmla="*/ 0 w 2064"/>
              <a:gd name="T13" fmla="*/ 0 h 480"/>
              <a:gd name="T14" fmla="*/ 2064 w 2064"/>
              <a:gd name="T15" fmla="*/ 480 h 48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64" h="480">
                <a:moveTo>
                  <a:pt x="0" y="480"/>
                </a:moveTo>
                <a:cubicBezTo>
                  <a:pt x="132" y="288"/>
                  <a:pt x="264" y="96"/>
                  <a:pt x="432" y="48"/>
                </a:cubicBezTo>
                <a:cubicBezTo>
                  <a:pt x="600" y="0"/>
                  <a:pt x="736" y="120"/>
                  <a:pt x="1008" y="192"/>
                </a:cubicBezTo>
                <a:cubicBezTo>
                  <a:pt x="1280" y="264"/>
                  <a:pt x="1896" y="432"/>
                  <a:pt x="2064" y="480"/>
                </a:cubicBezTo>
              </a:path>
            </a:pathLst>
          </a:custGeom>
          <a:solidFill>
            <a:srgbClr val="66FF33"/>
          </a:solidFill>
          <a:ln w="31750">
            <a:solidFill>
              <a:srgbClr val="808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01" name="Text Box 23"/>
          <p:cNvSpPr txBox="1">
            <a:spLocks noChangeArrowheads="1"/>
          </p:cNvSpPr>
          <p:nvPr/>
        </p:nvSpPr>
        <p:spPr bwMode="auto">
          <a:xfrm>
            <a:off x="357158" y="1484784"/>
            <a:ext cx="821537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002060"/>
                </a:solidFill>
              </a:rPr>
              <a:t>METODA WIELOKROTNYCH WSTRZYKNIĘĆ </a:t>
            </a:r>
            <a:br>
              <a:rPr lang="pl-PL" sz="2400" dirty="0">
                <a:solidFill>
                  <a:srgbClr val="002060"/>
                </a:solidFill>
              </a:rPr>
            </a:br>
            <a:r>
              <a:rPr lang="pl-PL" dirty="0">
                <a:solidFill>
                  <a:srgbClr val="002060"/>
                </a:solidFill>
              </a:rPr>
              <a:t>Z UŻYCIEM ANALOGÓW INSULINY LUDZKIEJ</a:t>
            </a:r>
            <a:endParaRPr lang="pl-PL" sz="2400" dirty="0">
              <a:solidFill>
                <a:srgbClr val="002060"/>
              </a:solidFill>
            </a:endParaRPr>
          </a:p>
        </p:txBody>
      </p:sp>
      <p:sp>
        <p:nvSpPr>
          <p:cNvPr id="46102" name="Freeform 24"/>
          <p:cNvSpPr>
            <a:spLocks/>
          </p:cNvSpPr>
          <p:nvPr/>
        </p:nvSpPr>
        <p:spPr bwMode="auto">
          <a:xfrm>
            <a:off x="2810198" y="2511896"/>
            <a:ext cx="541337" cy="1066800"/>
          </a:xfrm>
          <a:custGeom>
            <a:avLst/>
            <a:gdLst>
              <a:gd name="T0" fmla="*/ 0 w 384"/>
              <a:gd name="T1" fmla="*/ 2147483647 h 480"/>
              <a:gd name="T2" fmla="*/ 95392320 w 384"/>
              <a:gd name="T3" fmla="*/ 474192600 h 480"/>
              <a:gd name="T4" fmla="*/ 190784639 w 384"/>
              <a:gd name="T5" fmla="*/ 0 h 480"/>
              <a:gd name="T6" fmla="*/ 381570689 w 384"/>
              <a:gd name="T7" fmla="*/ 474192600 h 480"/>
              <a:gd name="T8" fmla="*/ 763139968 w 384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cubicBezTo>
                  <a:pt x="16" y="328"/>
                  <a:pt x="32" y="176"/>
                  <a:pt x="48" y="96"/>
                </a:cubicBezTo>
                <a:cubicBezTo>
                  <a:pt x="64" y="16"/>
                  <a:pt x="72" y="0"/>
                  <a:pt x="96" y="0"/>
                </a:cubicBezTo>
                <a:cubicBezTo>
                  <a:pt x="120" y="0"/>
                  <a:pt x="144" y="16"/>
                  <a:pt x="192" y="96"/>
                </a:cubicBezTo>
                <a:cubicBezTo>
                  <a:pt x="240" y="176"/>
                  <a:pt x="312" y="328"/>
                  <a:pt x="384" y="480"/>
                </a:cubicBezTo>
              </a:path>
            </a:pathLst>
          </a:custGeom>
          <a:solidFill>
            <a:srgbClr val="FF9900">
              <a:alpha val="50195"/>
            </a:srgbClr>
          </a:solidFill>
          <a:ln w="3175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03" name="Freeform 25"/>
          <p:cNvSpPr>
            <a:spLocks/>
          </p:cNvSpPr>
          <p:nvPr/>
        </p:nvSpPr>
        <p:spPr bwMode="auto">
          <a:xfrm>
            <a:off x="3645223" y="2511896"/>
            <a:ext cx="541337" cy="1066800"/>
          </a:xfrm>
          <a:custGeom>
            <a:avLst/>
            <a:gdLst>
              <a:gd name="T0" fmla="*/ 0 w 384"/>
              <a:gd name="T1" fmla="*/ 2147483647 h 480"/>
              <a:gd name="T2" fmla="*/ 95392320 w 384"/>
              <a:gd name="T3" fmla="*/ 474192600 h 480"/>
              <a:gd name="T4" fmla="*/ 190784639 w 384"/>
              <a:gd name="T5" fmla="*/ 0 h 480"/>
              <a:gd name="T6" fmla="*/ 381570689 w 384"/>
              <a:gd name="T7" fmla="*/ 474192600 h 480"/>
              <a:gd name="T8" fmla="*/ 763139968 w 384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cubicBezTo>
                  <a:pt x="16" y="328"/>
                  <a:pt x="32" y="176"/>
                  <a:pt x="48" y="96"/>
                </a:cubicBezTo>
                <a:cubicBezTo>
                  <a:pt x="64" y="16"/>
                  <a:pt x="72" y="0"/>
                  <a:pt x="96" y="0"/>
                </a:cubicBezTo>
                <a:cubicBezTo>
                  <a:pt x="120" y="0"/>
                  <a:pt x="144" y="16"/>
                  <a:pt x="192" y="96"/>
                </a:cubicBezTo>
                <a:cubicBezTo>
                  <a:pt x="240" y="176"/>
                  <a:pt x="312" y="328"/>
                  <a:pt x="384" y="480"/>
                </a:cubicBezTo>
              </a:path>
            </a:pathLst>
          </a:custGeom>
          <a:solidFill>
            <a:srgbClr val="FF9900">
              <a:alpha val="50195"/>
            </a:srgbClr>
          </a:solidFill>
          <a:ln w="3175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04" name="Freeform 26"/>
          <p:cNvSpPr>
            <a:spLocks/>
          </p:cNvSpPr>
          <p:nvPr/>
        </p:nvSpPr>
        <p:spPr bwMode="auto">
          <a:xfrm>
            <a:off x="4389760" y="2511896"/>
            <a:ext cx="541338" cy="1066800"/>
          </a:xfrm>
          <a:custGeom>
            <a:avLst/>
            <a:gdLst>
              <a:gd name="T0" fmla="*/ 0 w 384"/>
              <a:gd name="T1" fmla="*/ 2147483647 h 480"/>
              <a:gd name="T2" fmla="*/ 95392496 w 384"/>
              <a:gd name="T3" fmla="*/ 474192600 h 480"/>
              <a:gd name="T4" fmla="*/ 190786402 w 384"/>
              <a:gd name="T5" fmla="*/ 0 h 480"/>
              <a:gd name="T6" fmla="*/ 381571394 w 384"/>
              <a:gd name="T7" fmla="*/ 474192600 h 480"/>
              <a:gd name="T8" fmla="*/ 763142787 w 384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cubicBezTo>
                  <a:pt x="16" y="328"/>
                  <a:pt x="32" y="176"/>
                  <a:pt x="48" y="96"/>
                </a:cubicBezTo>
                <a:cubicBezTo>
                  <a:pt x="64" y="16"/>
                  <a:pt x="72" y="0"/>
                  <a:pt x="96" y="0"/>
                </a:cubicBezTo>
                <a:cubicBezTo>
                  <a:pt x="120" y="0"/>
                  <a:pt x="144" y="16"/>
                  <a:pt x="192" y="96"/>
                </a:cubicBezTo>
                <a:cubicBezTo>
                  <a:pt x="240" y="176"/>
                  <a:pt x="312" y="328"/>
                  <a:pt x="384" y="480"/>
                </a:cubicBezTo>
              </a:path>
            </a:pathLst>
          </a:custGeom>
          <a:solidFill>
            <a:srgbClr val="FF9900">
              <a:alpha val="50195"/>
            </a:srgbClr>
          </a:solidFill>
          <a:ln w="3175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05" name="Line 27"/>
          <p:cNvSpPr>
            <a:spLocks noChangeShapeType="1"/>
          </p:cNvSpPr>
          <p:nvPr/>
        </p:nvSpPr>
        <p:spPr bwMode="auto">
          <a:xfrm flipV="1">
            <a:off x="6066160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06" name="Line 28"/>
          <p:cNvSpPr>
            <a:spLocks noChangeShapeType="1"/>
          </p:cNvSpPr>
          <p:nvPr/>
        </p:nvSpPr>
        <p:spPr bwMode="auto">
          <a:xfrm flipV="1">
            <a:off x="2814960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07" name="Line 29"/>
          <p:cNvSpPr>
            <a:spLocks noChangeShapeType="1"/>
          </p:cNvSpPr>
          <p:nvPr/>
        </p:nvSpPr>
        <p:spPr bwMode="auto">
          <a:xfrm flipV="1">
            <a:off x="3086423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08" name="Line 30"/>
          <p:cNvSpPr>
            <a:spLocks noChangeShapeType="1"/>
          </p:cNvSpPr>
          <p:nvPr/>
        </p:nvSpPr>
        <p:spPr bwMode="auto">
          <a:xfrm flipV="1">
            <a:off x="3357885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09" name="Line 31"/>
          <p:cNvSpPr>
            <a:spLocks noChangeShapeType="1"/>
          </p:cNvSpPr>
          <p:nvPr/>
        </p:nvSpPr>
        <p:spPr bwMode="auto">
          <a:xfrm flipV="1">
            <a:off x="3627760" y="4264496"/>
            <a:ext cx="0" cy="1524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10" name="Line 32"/>
          <p:cNvSpPr>
            <a:spLocks noChangeShapeType="1"/>
          </p:cNvSpPr>
          <p:nvPr/>
        </p:nvSpPr>
        <p:spPr bwMode="auto">
          <a:xfrm flipV="1">
            <a:off x="3899223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11" name="Line 33"/>
          <p:cNvSpPr>
            <a:spLocks noChangeShapeType="1"/>
          </p:cNvSpPr>
          <p:nvPr/>
        </p:nvSpPr>
        <p:spPr bwMode="auto">
          <a:xfrm flipV="1">
            <a:off x="4170685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12" name="Line 34"/>
          <p:cNvSpPr>
            <a:spLocks noChangeShapeType="1"/>
          </p:cNvSpPr>
          <p:nvPr/>
        </p:nvSpPr>
        <p:spPr bwMode="auto">
          <a:xfrm flipV="1">
            <a:off x="4440560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13" name="Line 35"/>
          <p:cNvSpPr>
            <a:spLocks noChangeShapeType="1"/>
          </p:cNvSpPr>
          <p:nvPr/>
        </p:nvSpPr>
        <p:spPr bwMode="auto">
          <a:xfrm flipV="1">
            <a:off x="4712023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14" name="Line 36"/>
          <p:cNvSpPr>
            <a:spLocks noChangeShapeType="1"/>
          </p:cNvSpPr>
          <p:nvPr/>
        </p:nvSpPr>
        <p:spPr bwMode="auto">
          <a:xfrm flipV="1">
            <a:off x="4983485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15" name="Line 37"/>
          <p:cNvSpPr>
            <a:spLocks noChangeShapeType="1"/>
          </p:cNvSpPr>
          <p:nvPr/>
        </p:nvSpPr>
        <p:spPr bwMode="auto">
          <a:xfrm flipV="1">
            <a:off x="5524823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16" name="Line 38"/>
          <p:cNvSpPr>
            <a:spLocks noChangeShapeType="1"/>
          </p:cNvSpPr>
          <p:nvPr/>
        </p:nvSpPr>
        <p:spPr bwMode="auto">
          <a:xfrm flipV="1">
            <a:off x="5253360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17" name="Line 39"/>
          <p:cNvSpPr>
            <a:spLocks noChangeShapeType="1"/>
          </p:cNvSpPr>
          <p:nvPr/>
        </p:nvSpPr>
        <p:spPr bwMode="auto">
          <a:xfrm flipV="1">
            <a:off x="5796285" y="4340696"/>
            <a:ext cx="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20" name="Freeform 42"/>
          <p:cNvSpPr>
            <a:spLocks/>
          </p:cNvSpPr>
          <p:nvPr/>
        </p:nvSpPr>
        <p:spPr bwMode="auto">
          <a:xfrm>
            <a:off x="2810198" y="4493096"/>
            <a:ext cx="541337" cy="1066800"/>
          </a:xfrm>
          <a:custGeom>
            <a:avLst/>
            <a:gdLst>
              <a:gd name="T0" fmla="*/ 0 w 384"/>
              <a:gd name="T1" fmla="*/ 2147483647 h 480"/>
              <a:gd name="T2" fmla="*/ 95392320 w 384"/>
              <a:gd name="T3" fmla="*/ 474192600 h 480"/>
              <a:gd name="T4" fmla="*/ 190784639 w 384"/>
              <a:gd name="T5" fmla="*/ 0 h 480"/>
              <a:gd name="T6" fmla="*/ 381570689 w 384"/>
              <a:gd name="T7" fmla="*/ 474192600 h 480"/>
              <a:gd name="T8" fmla="*/ 763139968 w 384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cubicBezTo>
                  <a:pt x="16" y="328"/>
                  <a:pt x="32" y="176"/>
                  <a:pt x="48" y="96"/>
                </a:cubicBezTo>
                <a:cubicBezTo>
                  <a:pt x="64" y="16"/>
                  <a:pt x="72" y="0"/>
                  <a:pt x="96" y="0"/>
                </a:cubicBezTo>
                <a:cubicBezTo>
                  <a:pt x="120" y="0"/>
                  <a:pt x="144" y="16"/>
                  <a:pt x="192" y="96"/>
                </a:cubicBezTo>
                <a:cubicBezTo>
                  <a:pt x="240" y="176"/>
                  <a:pt x="312" y="328"/>
                  <a:pt x="384" y="480"/>
                </a:cubicBezTo>
              </a:path>
            </a:pathLst>
          </a:custGeom>
          <a:solidFill>
            <a:srgbClr val="FF9900">
              <a:alpha val="50195"/>
            </a:srgbClr>
          </a:solidFill>
          <a:ln w="3175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21" name="Freeform 43"/>
          <p:cNvSpPr>
            <a:spLocks/>
          </p:cNvSpPr>
          <p:nvPr/>
        </p:nvSpPr>
        <p:spPr bwMode="auto">
          <a:xfrm>
            <a:off x="3645223" y="4493096"/>
            <a:ext cx="541337" cy="1066800"/>
          </a:xfrm>
          <a:custGeom>
            <a:avLst/>
            <a:gdLst>
              <a:gd name="T0" fmla="*/ 0 w 384"/>
              <a:gd name="T1" fmla="*/ 2147483647 h 480"/>
              <a:gd name="T2" fmla="*/ 95392320 w 384"/>
              <a:gd name="T3" fmla="*/ 474192600 h 480"/>
              <a:gd name="T4" fmla="*/ 190784639 w 384"/>
              <a:gd name="T5" fmla="*/ 0 h 480"/>
              <a:gd name="T6" fmla="*/ 381570689 w 384"/>
              <a:gd name="T7" fmla="*/ 474192600 h 480"/>
              <a:gd name="T8" fmla="*/ 763139968 w 384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cubicBezTo>
                  <a:pt x="16" y="328"/>
                  <a:pt x="32" y="176"/>
                  <a:pt x="48" y="96"/>
                </a:cubicBezTo>
                <a:cubicBezTo>
                  <a:pt x="64" y="16"/>
                  <a:pt x="72" y="0"/>
                  <a:pt x="96" y="0"/>
                </a:cubicBezTo>
                <a:cubicBezTo>
                  <a:pt x="120" y="0"/>
                  <a:pt x="144" y="16"/>
                  <a:pt x="192" y="96"/>
                </a:cubicBezTo>
                <a:cubicBezTo>
                  <a:pt x="240" y="176"/>
                  <a:pt x="312" y="328"/>
                  <a:pt x="384" y="480"/>
                </a:cubicBezTo>
              </a:path>
            </a:pathLst>
          </a:custGeom>
          <a:solidFill>
            <a:srgbClr val="FF9900">
              <a:alpha val="50195"/>
            </a:srgbClr>
          </a:solidFill>
          <a:ln w="3175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22" name="Freeform 44"/>
          <p:cNvSpPr>
            <a:spLocks/>
          </p:cNvSpPr>
          <p:nvPr/>
        </p:nvSpPr>
        <p:spPr bwMode="auto">
          <a:xfrm>
            <a:off x="4389760" y="4493096"/>
            <a:ext cx="541338" cy="1066800"/>
          </a:xfrm>
          <a:custGeom>
            <a:avLst/>
            <a:gdLst>
              <a:gd name="T0" fmla="*/ 0 w 384"/>
              <a:gd name="T1" fmla="*/ 2147483647 h 480"/>
              <a:gd name="T2" fmla="*/ 95392496 w 384"/>
              <a:gd name="T3" fmla="*/ 474192600 h 480"/>
              <a:gd name="T4" fmla="*/ 190786402 w 384"/>
              <a:gd name="T5" fmla="*/ 0 h 480"/>
              <a:gd name="T6" fmla="*/ 381571394 w 384"/>
              <a:gd name="T7" fmla="*/ 474192600 h 480"/>
              <a:gd name="T8" fmla="*/ 763142787 w 384"/>
              <a:gd name="T9" fmla="*/ 2147483647 h 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4"/>
              <a:gd name="T16" fmla="*/ 0 h 480"/>
              <a:gd name="T17" fmla="*/ 384 w 384"/>
              <a:gd name="T18" fmla="*/ 480 h 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4" h="480">
                <a:moveTo>
                  <a:pt x="0" y="480"/>
                </a:moveTo>
                <a:cubicBezTo>
                  <a:pt x="16" y="328"/>
                  <a:pt x="32" y="176"/>
                  <a:pt x="48" y="96"/>
                </a:cubicBezTo>
                <a:cubicBezTo>
                  <a:pt x="64" y="16"/>
                  <a:pt x="72" y="0"/>
                  <a:pt x="96" y="0"/>
                </a:cubicBezTo>
                <a:cubicBezTo>
                  <a:pt x="120" y="0"/>
                  <a:pt x="144" y="16"/>
                  <a:pt x="192" y="96"/>
                </a:cubicBezTo>
                <a:cubicBezTo>
                  <a:pt x="240" y="176"/>
                  <a:pt x="312" y="328"/>
                  <a:pt x="384" y="480"/>
                </a:cubicBezTo>
              </a:path>
            </a:pathLst>
          </a:custGeom>
          <a:solidFill>
            <a:srgbClr val="FF9900">
              <a:alpha val="50195"/>
            </a:srgbClr>
          </a:solidFill>
          <a:ln w="31750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  <p:sp>
        <p:nvSpPr>
          <p:cNvPr id="46123" name="Text Box 45"/>
          <p:cNvSpPr txBox="1">
            <a:spLocks noChangeArrowheads="1"/>
          </p:cNvSpPr>
          <p:nvPr/>
        </p:nvSpPr>
        <p:spPr bwMode="auto">
          <a:xfrm>
            <a:off x="6444208" y="6021288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 dirty="0">
                <a:solidFill>
                  <a:srgbClr val="FFFFFF"/>
                </a:solidFill>
              </a:rPr>
              <a:t>Godziny doby</a:t>
            </a:r>
          </a:p>
        </p:txBody>
      </p:sp>
      <p:sp>
        <p:nvSpPr>
          <p:cNvPr id="46124" name="Text Box 46"/>
          <p:cNvSpPr txBox="1">
            <a:spLocks noChangeArrowheads="1"/>
          </p:cNvSpPr>
          <p:nvPr/>
        </p:nvSpPr>
        <p:spPr bwMode="auto">
          <a:xfrm>
            <a:off x="2687960" y="6093296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46125" name="Text Box 47"/>
          <p:cNvSpPr txBox="1">
            <a:spLocks noChangeArrowheads="1"/>
          </p:cNvSpPr>
          <p:nvPr/>
        </p:nvSpPr>
        <p:spPr bwMode="auto">
          <a:xfrm>
            <a:off x="3449960" y="6093296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46126" name="Text Box 48"/>
          <p:cNvSpPr txBox="1">
            <a:spLocks noChangeArrowheads="1"/>
          </p:cNvSpPr>
          <p:nvPr/>
        </p:nvSpPr>
        <p:spPr bwMode="auto">
          <a:xfrm>
            <a:off x="4211960" y="6093296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>
                <a:solidFill>
                  <a:srgbClr val="FFFFFF"/>
                </a:solidFill>
              </a:rPr>
              <a:t>19</a:t>
            </a:r>
          </a:p>
        </p:txBody>
      </p:sp>
      <p:sp>
        <p:nvSpPr>
          <p:cNvPr id="46127" name="Text Box 49"/>
          <p:cNvSpPr txBox="1">
            <a:spLocks noChangeArrowheads="1"/>
          </p:cNvSpPr>
          <p:nvPr/>
        </p:nvSpPr>
        <p:spPr bwMode="auto">
          <a:xfrm>
            <a:off x="5431160" y="6093296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l-PL" sz="2400">
                <a:solidFill>
                  <a:srgbClr val="FFFFFF"/>
                </a:solidFill>
              </a:rPr>
              <a:t>3</a:t>
            </a:r>
          </a:p>
        </p:txBody>
      </p:sp>
      <p:pic>
        <p:nvPicPr>
          <p:cNvPr id="46128" name="Picture 50" descr="HM0016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3160" y="3691409"/>
            <a:ext cx="381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29" name="Picture 51" descr="HM0016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1360" y="3654896"/>
            <a:ext cx="3810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0" name="Picture 52" descr="HM0016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7160" y="3654896"/>
            <a:ext cx="3810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1" name="Picture 53" descr="HM0016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2960" y="3654896"/>
            <a:ext cx="3810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2" name="Picture 54" descr="HM0016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3160" y="5748809"/>
            <a:ext cx="381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3" name="Picture 55" descr="HM0016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1360" y="5748809"/>
            <a:ext cx="381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34" name="Picture 56" descr="HM00163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7160" y="5748809"/>
            <a:ext cx="3810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35" name="Text Box 60"/>
          <p:cNvSpPr txBox="1">
            <a:spLocks noChangeArrowheads="1"/>
          </p:cNvSpPr>
          <p:nvPr/>
        </p:nvSpPr>
        <p:spPr bwMode="auto">
          <a:xfrm>
            <a:off x="152400" y="381000"/>
            <a:ext cx="883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l-PL" sz="3600" b="1" dirty="0">
                <a:solidFill>
                  <a:srgbClr val="002060"/>
                </a:solidFill>
              </a:rPr>
              <a:t>ZINTENSYFIKOWANA INSULINOTERAPIA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8715436" cy="599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86" name="Picture 2" descr="mirek 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457200"/>
            <a:ext cx="8991600" cy="6324600"/>
          </a:xfrm>
          <a:prstGeom prst="rect">
            <a:avLst/>
          </a:prstGeom>
          <a:noFill/>
        </p:spPr>
      </p:pic>
      <p:sp>
        <p:nvSpPr>
          <p:cNvPr id="425987" name="Text Box 3"/>
          <p:cNvSpPr txBox="1">
            <a:spLocks noChangeArrowheads="1"/>
          </p:cNvSpPr>
          <p:nvPr/>
        </p:nvSpPr>
        <p:spPr bwMode="auto">
          <a:xfrm>
            <a:off x="5181600" y="4708525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43 mg%</a:t>
            </a:r>
          </a:p>
          <a:p>
            <a:pPr eaLnBrk="1" hangingPunct="1"/>
            <a:r>
              <a:rPr lang="pl-PL" sz="1000">
                <a:latin typeface="Arial" charset="0"/>
              </a:rPr>
              <a:t>+1WW</a:t>
            </a:r>
            <a:endParaRPr lang="en-US" sz="1000">
              <a:latin typeface="Arial" charset="0"/>
            </a:endParaRPr>
          </a:p>
        </p:txBody>
      </p:sp>
      <p:sp>
        <p:nvSpPr>
          <p:cNvPr id="425988" name="Text Box 4"/>
          <p:cNvSpPr txBox="1">
            <a:spLocks noChangeArrowheads="1"/>
          </p:cNvSpPr>
          <p:nvPr/>
        </p:nvSpPr>
        <p:spPr bwMode="auto">
          <a:xfrm>
            <a:off x="2727325" y="2801938"/>
            <a:ext cx="717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226 mg%</a:t>
            </a:r>
          </a:p>
          <a:p>
            <a:pPr eaLnBrk="1" hangingPunct="1"/>
            <a:r>
              <a:rPr lang="pl-PL" sz="1000">
                <a:latin typeface="Arial" charset="0"/>
              </a:rPr>
              <a:t>+2IU</a:t>
            </a:r>
            <a:endParaRPr lang="en-US" sz="1000">
              <a:latin typeface="Arial" charset="0"/>
            </a:endParaRPr>
          </a:p>
        </p:txBody>
      </p:sp>
      <p:sp>
        <p:nvSpPr>
          <p:cNvPr id="425989" name="Text Box 5"/>
          <p:cNvSpPr txBox="1">
            <a:spLocks noChangeArrowheads="1"/>
          </p:cNvSpPr>
          <p:nvPr/>
        </p:nvSpPr>
        <p:spPr bwMode="auto">
          <a:xfrm>
            <a:off x="4495800" y="4860925"/>
            <a:ext cx="74453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42 mg%</a:t>
            </a:r>
          </a:p>
          <a:p>
            <a:pPr eaLnBrk="1" hangingPunct="1"/>
            <a:r>
              <a:rPr lang="pl-PL" sz="1000">
                <a:latin typeface="Arial" charset="0"/>
              </a:rPr>
              <a:t>4 + 1 WW</a:t>
            </a:r>
          </a:p>
          <a:p>
            <a:pPr eaLnBrk="1" hangingPunct="1"/>
            <a:r>
              <a:rPr lang="pl-PL" sz="1000">
                <a:latin typeface="Arial" charset="0"/>
              </a:rPr>
              <a:t>4 IU</a:t>
            </a:r>
            <a:endParaRPr lang="en-US" sz="1000">
              <a:latin typeface="Arial" charset="0"/>
            </a:endParaRPr>
          </a:p>
        </p:txBody>
      </p:sp>
      <p:sp>
        <p:nvSpPr>
          <p:cNvPr id="425990" name="Text Box 6"/>
          <p:cNvSpPr txBox="1">
            <a:spLocks noChangeArrowheads="1"/>
          </p:cNvSpPr>
          <p:nvPr/>
        </p:nvSpPr>
        <p:spPr bwMode="auto">
          <a:xfrm>
            <a:off x="4464050" y="3352800"/>
            <a:ext cx="717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169 mg%</a:t>
            </a:r>
          </a:p>
          <a:p>
            <a:pPr eaLnBrk="1" hangingPunct="1"/>
            <a:r>
              <a:rPr lang="pl-PL" sz="1000">
                <a:latin typeface="Arial" charset="0"/>
              </a:rPr>
              <a:t>+ 0,5 IU</a:t>
            </a:r>
            <a:endParaRPr lang="en-US" sz="1000">
              <a:latin typeface="Arial" charset="0"/>
            </a:endParaRPr>
          </a:p>
        </p:txBody>
      </p:sp>
      <p:sp>
        <p:nvSpPr>
          <p:cNvPr id="425991" name="Text Box 7"/>
          <p:cNvSpPr txBox="1">
            <a:spLocks noChangeArrowheads="1"/>
          </p:cNvSpPr>
          <p:nvPr/>
        </p:nvSpPr>
        <p:spPr bwMode="auto">
          <a:xfrm>
            <a:off x="3886200" y="1981200"/>
            <a:ext cx="717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304 mg%</a:t>
            </a:r>
          </a:p>
          <a:p>
            <a:pPr eaLnBrk="1" hangingPunct="1"/>
            <a:r>
              <a:rPr lang="pl-PL" sz="1000">
                <a:latin typeface="Arial" charset="0"/>
              </a:rPr>
              <a:t>+ 4 IU</a:t>
            </a:r>
            <a:endParaRPr lang="en-US" sz="1000">
              <a:latin typeface="Arial" charset="0"/>
            </a:endParaRPr>
          </a:p>
        </p:txBody>
      </p:sp>
      <p:sp>
        <p:nvSpPr>
          <p:cNvPr id="425992" name="Text Box 8"/>
          <p:cNvSpPr txBox="1">
            <a:spLocks noChangeArrowheads="1"/>
          </p:cNvSpPr>
          <p:nvPr/>
        </p:nvSpPr>
        <p:spPr bwMode="auto">
          <a:xfrm>
            <a:off x="3651250" y="4708525"/>
            <a:ext cx="7175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123 mg%</a:t>
            </a:r>
          </a:p>
          <a:p>
            <a:pPr eaLnBrk="1" hangingPunct="1"/>
            <a:r>
              <a:rPr lang="pl-PL" sz="1000">
                <a:latin typeface="Arial" charset="0"/>
              </a:rPr>
              <a:t>5 WW</a:t>
            </a:r>
          </a:p>
          <a:p>
            <a:pPr eaLnBrk="1" hangingPunct="1"/>
            <a:r>
              <a:rPr lang="pl-PL" sz="1000">
                <a:latin typeface="Arial" charset="0"/>
              </a:rPr>
              <a:t>7 IU</a:t>
            </a:r>
            <a:endParaRPr lang="en-US" sz="1000">
              <a:latin typeface="Arial" charset="0"/>
            </a:endParaRPr>
          </a:p>
        </p:txBody>
      </p:sp>
      <p:sp>
        <p:nvSpPr>
          <p:cNvPr id="425993" name="Text Box 9"/>
          <p:cNvSpPr txBox="1">
            <a:spLocks noChangeArrowheads="1"/>
          </p:cNvSpPr>
          <p:nvPr/>
        </p:nvSpPr>
        <p:spPr bwMode="auto">
          <a:xfrm>
            <a:off x="6781800" y="2574925"/>
            <a:ext cx="717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250 mg%</a:t>
            </a:r>
          </a:p>
          <a:p>
            <a:pPr eaLnBrk="1" hangingPunct="1"/>
            <a:r>
              <a:rPr lang="pl-PL" sz="1000">
                <a:latin typeface="Arial" charset="0"/>
              </a:rPr>
              <a:t>+1 IU</a:t>
            </a:r>
            <a:endParaRPr lang="en-US" sz="1000">
              <a:latin typeface="Arial" charset="0"/>
            </a:endParaRPr>
          </a:p>
        </p:txBody>
      </p:sp>
      <p:sp>
        <p:nvSpPr>
          <p:cNvPr id="425994" name="Text Box 10"/>
          <p:cNvSpPr txBox="1">
            <a:spLocks noChangeArrowheads="1"/>
          </p:cNvSpPr>
          <p:nvPr/>
        </p:nvSpPr>
        <p:spPr bwMode="auto">
          <a:xfrm>
            <a:off x="5334000" y="2971800"/>
            <a:ext cx="11303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126 mg%</a:t>
            </a:r>
          </a:p>
          <a:p>
            <a:pPr eaLnBrk="1" hangingPunct="1"/>
            <a:r>
              <a:rPr lang="pl-PL" sz="1000">
                <a:latin typeface="Arial" charset="0"/>
              </a:rPr>
              <a:t>4 WW (pizza)</a:t>
            </a:r>
          </a:p>
          <a:p>
            <a:pPr eaLnBrk="1" hangingPunct="1"/>
            <a:r>
              <a:rPr lang="pl-PL" sz="1000">
                <a:latin typeface="Arial" charset="0"/>
              </a:rPr>
              <a:t>3IU/2,2IU/4 godz</a:t>
            </a:r>
            <a:endParaRPr lang="en-US" sz="1000">
              <a:latin typeface="Arial" charset="0"/>
            </a:endParaRPr>
          </a:p>
        </p:txBody>
      </p:sp>
      <p:sp>
        <p:nvSpPr>
          <p:cNvPr id="425995" name="Text Box 11"/>
          <p:cNvSpPr txBox="1">
            <a:spLocks noChangeArrowheads="1"/>
          </p:cNvSpPr>
          <p:nvPr/>
        </p:nvSpPr>
        <p:spPr bwMode="auto">
          <a:xfrm>
            <a:off x="6934200" y="4708525"/>
            <a:ext cx="7096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58 mg%</a:t>
            </a:r>
          </a:p>
          <a:p>
            <a:pPr eaLnBrk="1" hangingPunct="1"/>
            <a:r>
              <a:rPr lang="pl-PL" sz="1000">
                <a:latin typeface="Arial" charset="0"/>
              </a:rPr>
              <a:t>4 +1 WW</a:t>
            </a:r>
          </a:p>
          <a:p>
            <a:pPr eaLnBrk="1" hangingPunct="1"/>
            <a:r>
              <a:rPr lang="pl-PL" sz="1000">
                <a:latin typeface="Arial" charset="0"/>
              </a:rPr>
              <a:t>3,2 IU</a:t>
            </a:r>
            <a:endParaRPr lang="en-US" sz="1000">
              <a:latin typeface="Arial" charset="0"/>
            </a:endParaRPr>
          </a:p>
        </p:txBody>
      </p:sp>
      <p:sp>
        <p:nvSpPr>
          <p:cNvPr id="425996" name="Text Box 12"/>
          <p:cNvSpPr txBox="1">
            <a:spLocks noChangeArrowheads="1"/>
          </p:cNvSpPr>
          <p:nvPr/>
        </p:nvSpPr>
        <p:spPr bwMode="auto">
          <a:xfrm>
            <a:off x="7613650" y="3657600"/>
            <a:ext cx="647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pl-PL" sz="1000">
                <a:latin typeface="Arial" charset="0"/>
              </a:rPr>
              <a:t>93 mg%</a:t>
            </a:r>
            <a:endParaRPr lang="en-US" sz="1000">
              <a:latin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42844" y="152400"/>
            <a:ext cx="8786874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WYSOKI POZIOM CUKRU – </a:t>
            </a:r>
            <a:r>
              <a:rPr lang="pl-PL" b="1" dirty="0">
                <a:solidFill>
                  <a:srgbClr val="C00000"/>
                </a:solidFill>
              </a:rPr>
              <a:t>HIPERGLIKEMIA</a:t>
            </a:r>
            <a:endParaRPr lang="pl-PL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640871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C00000"/>
                </a:solidFill>
              </a:rPr>
              <a:t>HIPERGLIKEMIA </a:t>
            </a:r>
            <a:r>
              <a:rPr lang="pl-PL" dirty="0"/>
              <a:t>- PRZYCZYNY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714488"/>
            <a:ext cx="8229600" cy="4525963"/>
          </a:xfrm>
        </p:spPr>
        <p:txBody>
          <a:bodyPr>
            <a:normAutofit/>
          </a:bodyPr>
          <a:lstStyle/>
          <a:p>
            <a:pPr fontAlgn="base"/>
            <a:r>
              <a:rPr lang="pl-PL" sz="2800" dirty="0"/>
              <a:t>błędy w podawaniu  insuliny (dietetyczne)</a:t>
            </a:r>
          </a:p>
          <a:p>
            <a:pPr fontAlgn="base"/>
            <a:r>
              <a:rPr lang="pl-PL" sz="2800" dirty="0"/>
              <a:t>za mała aktywność fizyczna</a:t>
            </a:r>
          </a:p>
          <a:p>
            <a:pPr fontAlgn="base"/>
            <a:r>
              <a:rPr lang="pl-PL" sz="2800" dirty="0"/>
              <a:t>trwająca choroba, infekcja, gorączka, zatrucie pokarmowe, urazy, operacja</a:t>
            </a:r>
          </a:p>
          <a:p>
            <a:pPr fontAlgn="base"/>
            <a:r>
              <a:rPr lang="pl-PL" sz="2800" dirty="0"/>
              <a:t>STRES</a:t>
            </a:r>
          </a:p>
          <a:p>
            <a:endParaRPr lang="pl-PL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C00000"/>
                </a:solidFill>
              </a:rPr>
              <a:t>HIPERGLIKEMIA </a:t>
            </a:r>
            <a:r>
              <a:rPr lang="pl-PL" dirty="0"/>
              <a:t>- POSTĘPOWANIE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500034" y="1643050"/>
            <a:ext cx="8229600" cy="4500594"/>
          </a:xfrm>
        </p:spPr>
        <p:txBody>
          <a:bodyPr>
            <a:normAutofit/>
          </a:bodyPr>
          <a:lstStyle/>
          <a:p>
            <a:pPr fontAlgn="base"/>
            <a:r>
              <a:rPr lang="pl-PL" dirty="0"/>
              <a:t>podać dodatkową dawkę insuliny (korektę)</a:t>
            </a:r>
          </a:p>
          <a:p>
            <a:pPr fontAlgn="base"/>
            <a:r>
              <a:rPr lang="pl-PL" dirty="0"/>
              <a:t>uzupełnić utracone płyny i pierwiastki (sód, potas, fosfor, magnez i inne) w postaci gotowych mieszanek elektrolitowych zleconych przez lekarza lub wysoko mineralizowanej wody</a:t>
            </a:r>
          </a:p>
          <a:p>
            <a:pPr fontAlgn="base"/>
            <a:r>
              <a:rPr lang="pl-PL" dirty="0"/>
              <a:t>Kontakt z rodzicami</a:t>
            </a:r>
          </a:p>
          <a:p>
            <a:pPr fontAlgn="base">
              <a:buNone/>
            </a:pPr>
            <a:r>
              <a:rPr lang="pl-PL" dirty="0"/>
              <a:t>	</a:t>
            </a:r>
            <a:r>
              <a:rPr lang="pl-PL" b="1" dirty="0"/>
              <a:t>DUŻO PIĆ !!!!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NISKI CUKIER – </a:t>
            </a:r>
            <a:r>
              <a:rPr lang="pl-PL" b="1" dirty="0">
                <a:solidFill>
                  <a:srgbClr val="0070C0"/>
                </a:solidFill>
              </a:rPr>
              <a:t>HIPOGLIKEMIA</a:t>
            </a:r>
            <a:br>
              <a:rPr lang="pl-PL" b="1" dirty="0">
                <a:solidFill>
                  <a:srgbClr val="0070C0"/>
                </a:solidFill>
              </a:rPr>
            </a:br>
            <a:r>
              <a:rPr lang="pl-PL" dirty="0">
                <a:solidFill>
                  <a:srgbClr val="FF0000"/>
                </a:solidFill>
              </a:rPr>
              <a:t>(poniżej 70 mg/dl)</a:t>
            </a:r>
            <a:endParaRPr lang="pl-PL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785926"/>
            <a:ext cx="6242446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286000" y="2939636"/>
            <a:ext cx="4572000" cy="31777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pl-PL" dirty="0"/>
              <a:t>, 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214282" y="1285860"/>
          <a:ext cx="8715436" cy="488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5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9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800" dirty="0"/>
                        <a:t>Za dużo insuliny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/>
                        <a:t>np. nieprawidłowa dawka, omyłkowa zamiana insuliny, samowolne zwiększenie dawki insuliny, zbyt głębokie podanie insuliny, uszkodzenie pena lub pompy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800" dirty="0"/>
                        <a:t>Zbyt skromny posiłek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/>
                        <a:t>źle policzone wymienniki, pominięty posiłek czy zbyt długa przerwa od podania insuliny do posiłku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800" dirty="0"/>
                        <a:t>Intensywny wysiłek</a:t>
                      </a:r>
                    </a:p>
                    <a:p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/>
                        <a:t>fizyczny bez właściwego przygotowania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800" dirty="0"/>
                        <a:t>INNE</a:t>
                      </a:r>
                      <a:r>
                        <a:rPr lang="pl-PL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dirty="0"/>
                        <a:t>początek infekcji przewodu pokarmowego, zaburzenia wchłaniania, alkohol,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2800" dirty="0"/>
                        <a:t>Ogrzanie miejsca</a:t>
                      </a:r>
                      <a:r>
                        <a:rPr lang="pl-PL" sz="2800" baseline="0" dirty="0"/>
                        <a:t> podania insuliny</a:t>
                      </a:r>
                      <a:endParaRPr lang="pl-PL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/>
                        <a:t>gorąca kąpiel, masaż okolicy, w którą podano insulinę, nasłonecznienie ciała</a:t>
                      </a:r>
                    </a:p>
                    <a:p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ytuł 5"/>
          <p:cNvSpPr>
            <a:spLocks noGrp="1"/>
          </p:cNvSpPr>
          <p:nvPr>
            <p:ph type="title" idx="4294967295"/>
          </p:nvPr>
        </p:nvSpPr>
        <p:spPr>
          <a:xfrm>
            <a:off x="990600" y="571480"/>
            <a:ext cx="6367482" cy="647720"/>
          </a:xfrm>
        </p:spPr>
        <p:txBody>
          <a:bodyPr>
            <a:normAutofit fontScale="90000"/>
          </a:bodyPr>
          <a:lstStyle/>
          <a:p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br>
              <a:rPr lang="pl-PL" b="1" dirty="0">
                <a:solidFill>
                  <a:srgbClr val="0070C0"/>
                </a:solidFill>
              </a:rPr>
            </a:br>
            <a:r>
              <a:rPr lang="pl-PL" b="1" dirty="0">
                <a:solidFill>
                  <a:srgbClr val="0070C0"/>
                </a:solidFill>
              </a:rPr>
              <a:t>HIPOGLIKEMIA – </a:t>
            </a:r>
            <a:r>
              <a:rPr lang="pl-PL" dirty="0">
                <a:solidFill>
                  <a:schemeClr val="tx1"/>
                </a:solidFill>
              </a:rPr>
              <a:t>p</a:t>
            </a:r>
            <a:r>
              <a:rPr lang="pl-PL" dirty="0"/>
              <a:t>rzyczyny </a:t>
            </a:r>
            <a:br>
              <a:rPr lang="pl-PL" b="1" dirty="0">
                <a:solidFill>
                  <a:srgbClr val="0070C0"/>
                </a:solidFill>
              </a:rPr>
            </a:br>
            <a:endParaRPr lang="pl-PL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14290"/>
            <a:ext cx="8643966" cy="1004910"/>
          </a:xfrm>
        </p:spPr>
        <p:txBody>
          <a:bodyPr>
            <a:noAutofit/>
          </a:bodyPr>
          <a:lstStyle/>
          <a:p>
            <a:r>
              <a:rPr lang="pl-PL" sz="4000" b="1" dirty="0">
                <a:solidFill>
                  <a:srgbClr val="0070C0"/>
                </a:solidFill>
              </a:rPr>
              <a:t>HIPOGLIKEMIA </a:t>
            </a:r>
            <a:r>
              <a:rPr lang="pl-PL" sz="4000" b="1" dirty="0">
                <a:latin typeface="Arial" charset="0"/>
              </a:rPr>
              <a:t>CO ROBIĆ!???...</a:t>
            </a:r>
            <a:r>
              <a:rPr lang="pl-PL" sz="4000" b="1" dirty="0">
                <a:solidFill>
                  <a:srgbClr val="0070C0"/>
                </a:solidFill>
              </a:rPr>
              <a:t> </a:t>
            </a:r>
            <a:endParaRPr lang="en-US" sz="4000" b="1" dirty="0">
              <a:latin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57158" y="1500174"/>
            <a:ext cx="8462226" cy="5143512"/>
          </a:xfrm>
        </p:spPr>
        <p:txBody>
          <a:bodyPr>
            <a:normAutofit lnSpcReduction="10000"/>
          </a:bodyPr>
          <a:lstStyle/>
          <a:p>
            <a:r>
              <a:rPr lang="pl-PL" sz="2700" dirty="0">
                <a:latin typeface="Arial" charset="0"/>
              </a:rPr>
              <a:t>Przy poziomie cukru </a:t>
            </a:r>
            <a:r>
              <a:rPr lang="pl-PL" sz="2700" u="sng" dirty="0">
                <a:latin typeface="Arial" charset="0"/>
              </a:rPr>
              <a:t>wyższym niż 70 mg/dl (70-80 mg/dl) </a:t>
            </a:r>
            <a:r>
              <a:rPr lang="pl-PL" sz="2700" dirty="0">
                <a:latin typeface="Arial" charset="0"/>
              </a:rPr>
              <a:t>konieczne jest spożycie dodatkowej porcji węglowodanów, np. kanapka, herbatniki, owoc</a:t>
            </a:r>
          </a:p>
          <a:p>
            <a:pPr>
              <a:buNone/>
            </a:pPr>
            <a:r>
              <a:rPr lang="pl-PL" sz="2800" b="1" u="sng" dirty="0">
                <a:latin typeface="Arial" charset="0"/>
              </a:rPr>
              <a:t>Hipoglikemia lekka</a:t>
            </a:r>
          </a:p>
          <a:p>
            <a:r>
              <a:rPr lang="pl-PL" sz="2700" u="sng" dirty="0">
                <a:latin typeface="Arial" charset="0"/>
              </a:rPr>
              <a:t>Przy poziomie cukru ≤ 60 mg/dl </a:t>
            </a:r>
            <a:r>
              <a:rPr lang="pl-PL" sz="2700" dirty="0">
                <a:latin typeface="Arial" charset="0"/>
              </a:rPr>
              <a:t>konieczne jest spożycie węglowodanów prostych – dziecko ma wypić mały soczek w kartoniku lub zjeść glukozę /np. glukozę w żelu/</a:t>
            </a:r>
          </a:p>
          <a:p>
            <a:r>
              <a:rPr lang="pl-PL" sz="2700" b="1" dirty="0">
                <a:solidFill>
                  <a:srgbClr val="C00000"/>
                </a:solidFill>
                <a:latin typeface="Arial" charset="0"/>
              </a:rPr>
              <a:t>Przy niskim poziomie cukru (≤ 60 mg/dl) unikać należy węglowodanów złożonych /nie podaje się kanapek z masłem, wędliną, batoników czekoladowych, czekolady/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HIPOGLIKEMIA CIĘŻKA - </a:t>
            </a:r>
            <a:r>
              <a:rPr lang="pl-PL" b="1" dirty="0" err="1"/>
              <a:t>GlucaGen</a:t>
            </a:r>
            <a:endParaRPr lang="pl-PL" b="1" dirty="0"/>
          </a:p>
        </p:txBody>
      </p:sp>
      <p:pic>
        <p:nvPicPr>
          <p:cNvPr id="5123" name="Picture 3" descr="D:\zdjecia\cukrzycowe\hypokit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3214686"/>
            <a:ext cx="4905375" cy="2466975"/>
          </a:xfrm>
          <a:prstGeom prst="rect">
            <a:avLst/>
          </a:prstGeom>
          <a:noFill/>
        </p:spPr>
      </p:pic>
      <p:sp>
        <p:nvSpPr>
          <p:cNvPr id="7" name="Prostokąt 6"/>
          <p:cNvSpPr/>
          <p:nvPr/>
        </p:nvSpPr>
        <p:spPr>
          <a:xfrm>
            <a:off x="4429156" y="1643050"/>
            <a:ext cx="4572000" cy="3816429"/>
          </a:xfrm>
          <a:prstGeom prst="rect">
            <a:avLst/>
          </a:prstGeom>
        </p:spPr>
        <p:txBody>
          <a:bodyPr>
            <a:spAutoFit/>
          </a:bodyPr>
          <a:lstStyle/>
          <a:p>
            <a:pPr lvl="2"/>
            <a:r>
              <a:rPr lang="pl-PL" sz="3000" b="1" dirty="0">
                <a:solidFill>
                  <a:srgbClr val="C00000"/>
                </a:solidFill>
                <a:latin typeface="Arial" charset="0"/>
              </a:rPr>
              <a:t>Kiedy dochodzi do utraty przytomności</a:t>
            </a:r>
          </a:p>
          <a:p>
            <a:pPr lvl="2"/>
            <a:r>
              <a:rPr lang="pl-PL" sz="3000" b="1" dirty="0">
                <a:solidFill>
                  <a:srgbClr val="C00000"/>
                </a:solidFill>
                <a:latin typeface="Arial" charset="0"/>
              </a:rPr>
              <a:t>należy niezwłocznie wezwać pogotowie</a:t>
            </a:r>
          </a:p>
          <a:p>
            <a:pPr lvl="2"/>
            <a:r>
              <a:rPr lang="pl-PL" sz="3000" b="1" dirty="0">
                <a:solidFill>
                  <a:srgbClr val="C00000"/>
                </a:solidFill>
                <a:latin typeface="Arial" charset="0"/>
              </a:rPr>
              <a:t>jak również podać: </a:t>
            </a:r>
            <a:r>
              <a:rPr lang="pl-PL" sz="3200" b="1" dirty="0" err="1"/>
              <a:t>GlucaGen</a:t>
            </a:r>
            <a:endParaRPr lang="pl-PL" sz="3000" b="1" dirty="0">
              <a:latin typeface="Arial" charset="0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285720" y="5786454"/>
            <a:ext cx="82153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u="sng" dirty="0">
                <a:solidFill>
                  <a:srgbClr val="0070C0"/>
                </a:solidFill>
              </a:rPr>
              <a:t>PRZY HIPOGLIKEMI CIĘŻKIEJ NIE MOŻNA NIC PODAWAĆ DOUSTNIE</a:t>
            </a:r>
            <a:endParaRPr lang="pl-PL" sz="2800" u="sng" dirty="0">
              <a:solidFill>
                <a:srgbClr val="0070C0"/>
              </a:solidFill>
            </a:endParaRPr>
          </a:p>
        </p:txBody>
      </p:sp>
      <p:pic>
        <p:nvPicPr>
          <p:cNvPr id="5122" name="Picture 2" descr="D:\zdjecia\cukrzycowe\glucago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00174"/>
            <a:ext cx="3500462" cy="1872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GLUKAGON - </a:t>
            </a:r>
            <a:r>
              <a:rPr lang="pl-PL" sz="3100" dirty="0"/>
              <a:t>hormon o działaniu przeciwstawnym do insuliny, podwyższający poziom glukozy we krwi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72816"/>
            <a:ext cx="604867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ypokit-patients-demo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32" y="728682"/>
            <a:ext cx="9144000" cy="548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err="1"/>
              <a:t>GlucaGen</a:t>
            </a:r>
            <a:endParaRPr lang="pl-PL" b="1" dirty="0"/>
          </a:p>
        </p:txBody>
      </p:sp>
      <p:pic>
        <p:nvPicPr>
          <p:cNvPr id="8194" name="Picture 2" descr="C:\Documents and Settings\Ola\Moje dokumenty\Moje obrazy\Cukrzyca\glukagon_img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09" y="1928802"/>
            <a:ext cx="2898933" cy="2000264"/>
          </a:xfrm>
          <a:prstGeom prst="rect">
            <a:avLst/>
          </a:prstGeom>
          <a:noFill/>
        </p:spPr>
      </p:pic>
      <p:pic>
        <p:nvPicPr>
          <p:cNvPr id="8196" name="Picture 4" descr="C:\Documents and Settings\Ola\Moje dokumenty\Moje obrazy\Cukrzyca\glukagon_img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928802"/>
            <a:ext cx="2898933" cy="2000264"/>
          </a:xfrm>
          <a:prstGeom prst="rect">
            <a:avLst/>
          </a:prstGeom>
          <a:noFill/>
        </p:spPr>
      </p:pic>
      <p:pic>
        <p:nvPicPr>
          <p:cNvPr id="8195" name="Picture 3" descr="C:\Documents and Settings\Ola\Moje dokumenty\Moje obrazy\Cukrzyca\glukagon_img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071942"/>
            <a:ext cx="2899752" cy="2000264"/>
          </a:xfrm>
          <a:prstGeom prst="rect">
            <a:avLst/>
          </a:prstGeom>
          <a:noFill/>
        </p:spPr>
      </p:pic>
      <p:pic>
        <p:nvPicPr>
          <p:cNvPr id="8197" name="Picture 5" descr="C:\Documents and Settings\Ola\Moje dokumenty\Moje obrazy\Cukrzyca\glukagon_img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071942"/>
            <a:ext cx="2857520" cy="19711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SYTUACJE MAJĄCE WPŁYW NA POZIOM CUKRU WE KRWI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428736"/>
            <a:ext cx="8229600" cy="4937760"/>
          </a:xfrm>
        </p:spPr>
        <p:txBody>
          <a:bodyPr>
            <a:normAutofit/>
          </a:bodyPr>
          <a:lstStyle/>
          <a:p>
            <a:r>
              <a:rPr lang="pl-PL" b="1" i="1" u="sng" dirty="0">
                <a:solidFill>
                  <a:srgbClr val="0070C0"/>
                </a:solidFill>
              </a:rPr>
              <a:t>STAN EMOCJONALNY </a:t>
            </a:r>
            <a:r>
              <a:rPr lang="pl-PL" dirty="0"/>
              <a:t>- sytuacja stresowa, strach, radość związana z wielkimi emocjami - z reguły podnoszą poziom cukru we krwi – wpływ wydzielanego wówczas hormonu adrenaliny.</a:t>
            </a:r>
          </a:p>
          <a:p>
            <a:r>
              <a:rPr lang="pl-PL" b="1" i="1" u="sng" dirty="0">
                <a:solidFill>
                  <a:srgbClr val="0070C0"/>
                </a:solidFill>
              </a:rPr>
              <a:t>WYSIŁEK FIZYCZNY </a:t>
            </a:r>
            <a:r>
              <a:rPr lang="pl-PL" dirty="0"/>
              <a:t>- zwiększa wrażliwość na insulinę, przyśpiesza spalanie glukozy w mięśniach i może doprowadzić do szybkiego spadku poziomu cukru we krwi.</a:t>
            </a:r>
          </a:p>
          <a:p>
            <a:r>
              <a:rPr lang="pl-PL" b="1" i="1" u="sng" dirty="0">
                <a:solidFill>
                  <a:srgbClr val="0070C0"/>
                </a:solidFill>
              </a:rPr>
              <a:t>GOSPODARKA HORMONALNA </a:t>
            </a:r>
            <a:r>
              <a:rPr lang="pl-PL" dirty="0"/>
              <a:t>- problem trudny szczególnie w okresie dojrzewania, kiedy intensywnie wydziela się między innymi hormon wzrostu</a:t>
            </a:r>
            <a:r>
              <a:rPr lang="pl-PL" dirty="0">
                <a:latin typeface="Bookman Old Style" pitchFamily="18" charset="0"/>
              </a:rPr>
              <a:t>.</a:t>
            </a:r>
            <a:endParaRPr lang="pl-PL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WYSIŁEK FIZYCZNY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pl-PL" b="1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PRZED WYSIŁKIEM (LEKCJĄ WF), W TRAKCIE TRWANIA WYSIŁKU(DŁUŻSZE ZAJĘCIA)- </a:t>
            </a:r>
            <a:r>
              <a:rPr lang="pl-PL" dirty="0">
                <a:latin typeface="+mj-lt"/>
                <a:cs typeface="Arial" pitchFamily="34" charset="0"/>
              </a:rPr>
              <a:t>badanie poziomu cukru we krwi i zależnie od wyniku spożycie dodatkowej ilości węglowodanów</a:t>
            </a:r>
          </a:p>
          <a:p>
            <a:r>
              <a:rPr lang="pl-PL" b="1" i="1" dirty="0">
                <a:solidFill>
                  <a:srgbClr val="0070C0"/>
                </a:solidFill>
                <a:latin typeface="+mj-lt"/>
              </a:rPr>
              <a:t>PLANOWANY WYSIŁEK  NP. TRENING, WYCIECZKA ROWEROWA , PIESZA, SPACER – </a:t>
            </a:r>
            <a:r>
              <a:rPr lang="pl-PL" dirty="0">
                <a:latin typeface="+mj-lt"/>
              </a:rPr>
              <a:t>zmniejszenie dawki działającej w tym czasie insuliny, ze względu na większą </a:t>
            </a:r>
            <a:r>
              <a:rPr lang="pl-PL" dirty="0" err="1">
                <a:latin typeface="+mj-lt"/>
              </a:rPr>
              <a:t>insulinowrażliwość</a:t>
            </a:r>
            <a:endParaRPr lang="pl-PL" dirty="0">
              <a:latin typeface="+mj-lt"/>
            </a:endParaRPr>
          </a:p>
          <a:p>
            <a:pPr>
              <a:buNone/>
            </a:pPr>
            <a:r>
              <a:rPr lang="pl-PL" sz="2800" i="1" dirty="0">
                <a:latin typeface="+mj-lt"/>
              </a:rPr>
              <a:t>    </a:t>
            </a:r>
            <a:r>
              <a:rPr lang="pl-PL" sz="2400" i="1" dirty="0">
                <a:latin typeface="+mj-lt"/>
              </a:rPr>
              <a:t>Decyzje podejmuje - dobrze wyedukowany młody diabetyk lub jego rodzic !!!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cs typeface="Arial" pitchFamily="34" charset="0"/>
              </a:rPr>
              <a:t>PRZECIWWSKAZANIA DO PODJĘCIA WYSIŁKU FIZYCZNEGO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500174"/>
            <a:ext cx="8229600" cy="493776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pl-PL" dirty="0"/>
              <a:t>	</a:t>
            </a:r>
            <a:r>
              <a:rPr lang="pl-PL" sz="10400" b="1" i="1" dirty="0">
                <a:solidFill>
                  <a:srgbClr val="0070C0"/>
                </a:solidFill>
              </a:rPr>
              <a:t>HIPERGLIKEMIA – WYSOKI POZIOM CUKRU</a:t>
            </a:r>
          </a:p>
          <a:p>
            <a:pPr>
              <a:buFontTx/>
              <a:buChar char="-"/>
            </a:pPr>
            <a:r>
              <a:rPr lang="pl-PL" sz="10400" dirty="0"/>
              <a:t>poziom wyższy niż 230-250 mg/dl (13,9 </a:t>
            </a:r>
            <a:r>
              <a:rPr lang="pl-PL" sz="10400" dirty="0" err="1"/>
              <a:t>mmol</a:t>
            </a:r>
            <a:r>
              <a:rPr lang="pl-PL" sz="10400" dirty="0"/>
              <a:t>/l) – </a:t>
            </a:r>
            <a:r>
              <a:rPr lang="pl-PL" sz="10400" b="1" dirty="0"/>
              <a:t> </a:t>
            </a:r>
            <a:r>
              <a:rPr lang="pl-PL" sz="10400" b="1" i="1" dirty="0"/>
              <a:t>zwolnić dziecko z zajęć!</a:t>
            </a:r>
          </a:p>
          <a:p>
            <a:pPr>
              <a:buFontTx/>
              <a:buChar char="-"/>
            </a:pPr>
            <a:r>
              <a:rPr lang="pl-PL" sz="10400" dirty="0" err="1"/>
              <a:t>glikemia</a:t>
            </a:r>
            <a:r>
              <a:rPr lang="pl-PL" sz="10400" dirty="0"/>
              <a:t>  200mg/dl - ćwiczyć</a:t>
            </a:r>
          </a:p>
          <a:p>
            <a:pPr>
              <a:buNone/>
            </a:pPr>
            <a:endParaRPr lang="pl-PL" sz="10400" b="1" i="1" dirty="0"/>
          </a:p>
          <a:p>
            <a:pPr>
              <a:buNone/>
            </a:pPr>
            <a:r>
              <a:rPr lang="pl-PL" sz="10400" dirty="0"/>
              <a:t>	</a:t>
            </a:r>
            <a:r>
              <a:rPr lang="pl-PL" sz="10400" b="1" i="1" dirty="0">
                <a:solidFill>
                  <a:srgbClr val="0070C0"/>
                </a:solidFill>
              </a:rPr>
              <a:t>HIPOGLIKEMIA – NISKI POZIOM CUKRU</a:t>
            </a:r>
          </a:p>
          <a:p>
            <a:pPr algn="just">
              <a:buFontTx/>
              <a:buChar char="-"/>
            </a:pPr>
            <a:r>
              <a:rPr lang="pl-PL" sz="10400" dirty="0" err="1"/>
              <a:t>glikemia</a:t>
            </a:r>
            <a:r>
              <a:rPr lang="pl-PL" sz="10400" dirty="0"/>
              <a:t> 50mg% - glukoza, posiłek - odczekać 10-15 min sprawdzić poziom cukru we krwi</a:t>
            </a:r>
          </a:p>
          <a:p>
            <a:pPr algn="just">
              <a:buFontTx/>
              <a:buChar char="-"/>
            </a:pPr>
            <a:r>
              <a:rPr lang="pl-PL" sz="10400" dirty="0" err="1"/>
              <a:t>glikemia</a:t>
            </a:r>
            <a:r>
              <a:rPr lang="pl-PL" sz="10400" dirty="0"/>
              <a:t> 100mg% dodatkowa porcja posiłku – ćwiczyć</a:t>
            </a:r>
          </a:p>
          <a:p>
            <a:pPr>
              <a:buNone/>
            </a:pPr>
            <a:endParaRPr lang="pl-PL" sz="9600" dirty="0"/>
          </a:p>
          <a:p>
            <a:pPr>
              <a:buNone/>
            </a:pPr>
            <a:r>
              <a:rPr lang="pl-PL" sz="9600" b="1" dirty="0"/>
              <a:t>	</a:t>
            </a:r>
            <a:r>
              <a:rPr lang="pl-PL" sz="9600" b="1" i="1" dirty="0">
                <a:solidFill>
                  <a:srgbClr val="C00000"/>
                </a:solidFill>
              </a:rPr>
              <a:t>NIE MA KONIECZNOŚCI ZWALNIANIA DZIECI Z ZAJĘĆ WF - CHYBA, ŻE TAK ZDECYDUJE LEKARZ.</a:t>
            </a:r>
            <a:endParaRPr lang="pl-PL" sz="9600" i="1" dirty="0">
              <a:solidFill>
                <a:srgbClr val="C00000"/>
              </a:solidFill>
            </a:endParaRPr>
          </a:p>
          <a:p>
            <a:endParaRPr lang="pl-PL" sz="9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pl-PL" dirty="0"/>
              <a:t>PROŚBA O POMOC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28596" y="1214422"/>
            <a:ext cx="8229600" cy="5145435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Calibri" pitchFamily="34" charset="0"/>
              <a:buNone/>
            </a:pPr>
            <a:r>
              <a:rPr lang="pl-PL" dirty="0"/>
              <a:t> </a:t>
            </a:r>
            <a:r>
              <a:rPr lang="pl-PL" sz="9600" dirty="0"/>
              <a:t>-  </a:t>
            </a:r>
            <a:r>
              <a:rPr lang="pl-PL" sz="11200" dirty="0"/>
              <a:t>Akceptacja w klasie</a:t>
            </a:r>
          </a:p>
          <a:p>
            <a:pPr>
              <a:buFontTx/>
              <a:buChar char="-"/>
            </a:pPr>
            <a:r>
              <a:rPr lang="pl-PL" sz="11200" dirty="0"/>
              <a:t>Umożliwić pomiar glikemii i spożycie węglowodanów </a:t>
            </a:r>
          </a:p>
          <a:p>
            <a:pPr>
              <a:buNone/>
            </a:pPr>
            <a:r>
              <a:rPr lang="pl-PL" sz="11200" dirty="0"/>
              <a:t>	(</a:t>
            </a:r>
            <a:r>
              <a:rPr lang="pl-PL" sz="11200" i="1" dirty="0"/>
              <a:t>w trakcie hipoglikemii) </a:t>
            </a:r>
            <a:r>
              <a:rPr lang="pl-PL" sz="11200" dirty="0"/>
              <a:t> nawet podczas zajęć</a:t>
            </a:r>
          </a:p>
          <a:p>
            <a:pPr>
              <a:buFontTx/>
              <a:buChar char="-"/>
            </a:pPr>
            <a:r>
              <a:rPr lang="pl-PL" sz="11200" dirty="0"/>
              <a:t>Stworzyć  higieniczne warunki do wykonania pomiaru poziomu cukru we krwi w klasie lub w gabinecie pielęgniarki</a:t>
            </a:r>
          </a:p>
          <a:p>
            <a:pPr>
              <a:buFontTx/>
              <a:buChar char="-"/>
            </a:pPr>
            <a:r>
              <a:rPr lang="pl-PL" sz="11200" dirty="0"/>
              <a:t>Przy ciężkim niedocukrzeniu podać GLUKAGON – </a:t>
            </a:r>
            <a:r>
              <a:rPr lang="pl-PL" sz="12800" dirty="0">
                <a:solidFill>
                  <a:srgbClr val="FF0000"/>
                </a:solidFill>
                <a:latin typeface="Arial Black" pitchFamily="34" charset="0"/>
              </a:rPr>
              <a:t>Ratujesz życie dziecka!!!</a:t>
            </a:r>
          </a:p>
          <a:p>
            <a:pPr>
              <a:buFontTx/>
              <a:buChar char="-"/>
            </a:pPr>
            <a:r>
              <a:rPr lang="pl-PL" sz="11200" dirty="0"/>
              <a:t>Utrzymywać kontakt telefonicznego z rodzicami – umożliwić go dziecku.</a:t>
            </a:r>
          </a:p>
          <a:p>
            <a:pPr marL="457200" indent="-457200" algn="just">
              <a:buFont typeface="Calibri" pitchFamily="34" charset="0"/>
              <a:buNone/>
            </a:pPr>
            <a:r>
              <a:rPr lang="pl-PL" sz="9600" dirty="0"/>
              <a:t>- </a:t>
            </a:r>
            <a:r>
              <a:rPr lang="pl-PL" sz="9600" i="1" dirty="0"/>
              <a:t>Informować dzieci lub rodziców z jednodniowym wyprzedzeniem o zmianach w zajęciach szkolnych dotyczących aktywności fizycznej.</a:t>
            </a:r>
            <a:endParaRPr lang="pl-PL" sz="9600" dirty="0"/>
          </a:p>
          <a:p>
            <a:pPr marL="457200" indent="-457200" algn="just">
              <a:buFont typeface="Calibri" pitchFamily="34" charset="0"/>
              <a:buNone/>
            </a:pPr>
            <a:r>
              <a:rPr lang="pl-PL" sz="9600" b="1" dirty="0"/>
              <a:t>	</a:t>
            </a:r>
            <a:endParaRPr lang="pl-PL" sz="9600" dirty="0"/>
          </a:p>
          <a:p>
            <a:pPr marL="457200" indent="-457200" algn="just">
              <a:buFont typeface="Calibri" pitchFamily="34" charset="0"/>
              <a:buNone/>
            </a:pPr>
            <a:endParaRPr lang="pl-PL" dirty="0"/>
          </a:p>
          <a:p>
            <a:pPr marL="457200" indent="-457200" algn="just">
              <a:buFont typeface="Calibri" pitchFamily="34" charset="0"/>
              <a:buNone/>
            </a:pPr>
            <a:r>
              <a:rPr lang="pl-PL" dirty="0"/>
              <a:t>	</a:t>
            </a:r>
            <a:endParaRPr lang="pl-PL" dirty="0">
              <a:solidFill>
                <a:srgbClr val="FF0000"/>
              </a:solidFill>
            </a:endParaRPr>
          </a:p>
          <a:p>
            <a:pPr>
              <a:buNone/>
            </a:pPr>
            <a:endParaRPr lang="pl-PL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Co zrobić kiedy……………..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>
          <a:xfrm>
            <a:off x="612648" y="1714488"/>
            <a:ext cx="8153400" cy="4381512"/>
          </a:xfrm>
        </p:spPr>
        <p:txBody>
          <a:bodyPr/>
          <a:lstStyle/>
          <a:p>
            <a:r>
              <a:rPr lang="pl-PL" dirty="0"/>
              <a:t>Poziom cukru jest zbyt mały /hipoglikemia/…</a:t>
            </a:r>
          </a:p>
          <a:p>
            <a:r>
              <a:rPr lang="pl-PL" dirty="0"/>
              <a:t>Poziom cukru jest zbyt duży /hiperglikemia/…</a:t>
            </a:r>
          </a:p>
          <a:p>
            <a:r>
              <a:rPr lang="pl-PL" dirty="0"/>
              <a:t>Dziecko ma lekcji w-fu …</a:t>
            </a:r>
          </a:p>
        </p:txBody>
      </p:sp>
      <p:pic>
        <p:nvPicPr>
          <p:cNvPr id="8194" name="Picture 2" descr="D:\zdjecia\cukrzycowe\0151_2009_01_15_5539-W478H3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3429000"/>
            <a:ext cx="4220366" cy="3178518"/>
          </a:xfrm>
          <a:prstGeom prst="rect">
            <a:avLst/>
          </a:prstGeom>
          <a:noFill/>
        </p:spPr>
      </p:pic>
      <p:pic>
        <p:nvPicPr>
          <p:cNvPr id="8195" name="Picture 3" descr="D:\zdjecia\cukrzycowe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4178" y="3643314"/>
            <a:ext cx="2248406" cy="27384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4000" dirty="0"/>
              <a:t>CUKRZYCA W LICZBACH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pl-PL" b="1" dirty="0"/>
              <a:t>	</a:t>
            </a:r>
            <a:r>
              <a:rPr lang="pl-PL" sz="5100" b="1" dirty="0"/>
              <a:t> </a:t>
            </a:r>
            <a:r>
              <a:rPr lang="pl-PL" sz="6000" b="1" dirty="0"/>
              <a:t>CUKRZYCA NA ŚWIECIE (W MILIONACH)*</a:t>
            </a:r>
            <a:br>
              <a:rPr lang="pl-PL" sz="6000" b="1" dirty="0"/>
            </a:br>
            <a:endParaRPr lang="pl-PL" sz="6000" b="1" dirty="0"/>
          </a:p>
          <a:p>
            <a:pPr>
              <a:buNone/>
            </a:pPr>
            <a:r>
              <a:rPr lang="pl-PL" sz="5800" b="1" dirty="0"/>
              <a:t>      Rok                    </a:t>
            </a:r>
            <a:r>
              <a:rPr lang="pl-PL" sz="5800" b="1" dirty="0">
                <a:solidFill>
                  <a:srgbClr val="0070C0"/>
                </a:solidFill>
              </a:rPr>
              <a:t>1994        2000        2010 </a:t>
            </a:r>
            <a:r>
              <a:rPr lang="pl-PL" sz="5800" dirty="0"/>
              <a:t>           </a:t>
            </a:r>
            <a:r>
              <a:rPr lang="pl-PL" sz="5800" b="1" dirty="0">
                <a:solidFill>
                  <a:srgbClr val="FF0000"/>
                </a:solidFill>
              </a:rPr>
              <a:t>2013</a:t>
            </a:r>
          </a:p>
          <a:p>
            <a:pPr>
              <a:buNone/>
            </a:pPr>
            <a:r>
              <a:rPr lang="pl-PL" sz="5800" b="1" dirty="0"/>
              <a:t>      Typ I                   </a:t>
            </a:r>
            <a:r>
              <a:rPr lang="pl-PL" sz="5800" dirty="0"/>
              <a:t>11,5         18,1          23,7</a:t>
            </a:r>
          </a:p>
          <a:p>
            <a:pPr>
              <a:buNone/>
            </a:pPr>
            <a:r>
              <a:rPr lang="pl-PL" sz="5800" b="1" dirty="0"/>
              <a:t>      Typ II                  </a:t>
            </a:r>
            <a:r>
              <a:rPr lang="pl-PL" sz="5800" dirty="0"/>
              <a:t>98,9       153,3        215,6</a:t>
            </a:r>
          </a:p>
          <a:p>
            <a:pPr>
              <a:buNone/>
            </a:pPr>
            <a:r>
              <a:rPr lang="pl-PL" sz="5800" b="1" dirty="0"/>
              <a:t>      </a:t>
            </a:r>
            <a:r>
              <a:rPr lang="pl-PL" sz="5800" b="1" u="sng" dirty="0"/>
              <a:t>Razem              </a:t>
            </a:r>
            <a:r>
              <a:rPr lang="pl-PL" sz="5800" u="sng" dirty="0"/>
              <a:t>110,4      171,4        239,3 (300)      </a:t>
            </a:r>
            <a:r>
              <a:rPr lang="pl-PL" sz="5800" b="1" u="sng" dirty="0">
                <a:solidFill>
                  <a:srgbClr val="FF0000"/>
                </a:solidFill>
              </a:rPr>
              <a:t>382</a:t>
            </a:r>
          </a:p>
          <a:p>
            <a:pPr>
              <a:buNone/>
            </a:pPr>
            <a:endParaRPr lang="pl-PL" sz="5500" u="sng" dirty="0"/>
          </a:p>
          <a:p>
            <a:endParaRPr lang="pl-PL" dirty="0"/>
          </a:p>
          <a:p>
            <a:r>
              <a:rPr lang="pl-PL" sz="5000" i="1" dirty="0"/>
              <a:t> Dane wg Instytutu Cukrzycy w Melbourne</a:t>
            </a:r>
          </a:p>
          <a:p>
            <a:endParaRPr lang="pl-PL" dirty="0"/>
          </a:p>
          <a:p>
            <a:pPr algn="ctr">
              <a:buNone/>
            </a:pPr>
            <a:r>
              <a:rPr lang="pl-PL" sz="9000" b="1" dirty="0">
                <a:solidFill>
                  <a:srgbClr val="C00000"/>
                </a:solidFill>
              </a:rPr>
              <a:t>Szacuje się, że w 2035 roku  liczba chorych sięgnie 592 milionów </a:t>
            </a:r>
          </a:p>
          <a:p>
            <a:pPr>
              <a:buNone/>
            </a:pPr>
            <a:br>
              <a:rPr lang="pl-PL" dirty="0"/>
            </a:b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Ola\Moje dokumenty\Moje obrazy\cukrzycowe\Michal_Jelinski_Accu-Chek_2.gif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00760" y="2000240"/>
            <a:ext cx="2857500" cy="4286250"/>
          </a:xfrm>
          <a:prstGeom prst="rect">
            <a:avLst/>
          </a:prstGeom>
          <a:noFill/>
        </p:spPr>
      </p:pic>
      <p:pic>
        <p:nvPicPr>
          <p:cNvPr id="4100" name="Picture 4" descr="C:\Documents and Settings\Ola\Moje dokumenty\Moje obrazy\cukrzycowe\fiw4-7-gwiazd-ktore-choruja-na-cukrzyce_800c-x13y3xx360yy600w308h5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2933700" cy="5038725"/>
          </a:xfrm>
          <a:prstGeom prst="rect">
            <a:avLst/>
          </a:prstGeom>
          <a:noFill/>
        </p:spPr>
      </p:pic>
      <p:pic>
        <p:nvPicPr>
          <p:cNvPr id="7" name="Picture 3" descr="http://www.mojacukrzyca.org/pliki/menu/slawni_hemingwa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44" y="642918"/>
            <a:ext cx="1357322" cy="1760487"/>
          </a:xfrm>
          <a:prstGeom prst="rect">
            <a:avLst/>
          </a:prstGeom>
          <a:noFill/>
        </p:spPr>
      </p:pic>
      <p:pic>
        <p:nvPicPr>
          <p:cNvPr id="8" name="Picture 7" descr="http://www.mojacukrzyca.org/pliki/menu/slawni_luca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2500306"/>
            <a:ext cx="1462091" cy="1896375"/>
          </a:xfrm>
          <a:prstGeom prst="rect">
            <a:avLst/>
          </a:prstGeom>
          <a:noFill/>
        </p:spPr>
      </p:pic>
      <p:pic>
        <p:nvPicPr>
          <p:cNvPr id="9" name="Picture 8" descr="http://www.mojacukrzyca.org/pliki/menu/slawni_taylo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4429132"/>
            <a:ext cx="1390653" cy="1803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3500430" y="1000108"/>
            <a:ext cx="5429288" cy="990600"/>
          </a:xfrm>
        </p:spPr>
        <p:txBody>
          <a:bodyPr>
            <a:normAutofit/>
          </a:bodyPr>
          <a:lstStyle/>
          <a:p>
            <a:r>
              <a:rPr lang="pl-PL" sz="4800" b="1" dirty="0">
                <a:solidFill>
                  <a:srgbClr val="0070C0"/>
                </a:solidFill>
              </a:rPr>
              <a:t>www.twdimzc.pl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4294967295"/>
          </p:nvPr>
        </p:nvSpPr>
        <p:spPr>
          <a:xfrm>
            <a:off x="714348" y="2428875"/>
            <a:ext cx="8429652" cy="3786207"/>
          </a:xfrm>
        </p:spPr>
        <p:txBody>
          <a:bodyPr>
            <a:normAutofit fontScale="92500" lnSpcReduction="20000"/>
          </a:bodyPr>
          <a:lstStyle/>
          <a:p>
            <a:endParaRPr lang="pl-PL" dirty="0"/>
          </a:p>
          <a:p>
            <a:r>
              <a:rPr lang="pl-PL" dirty="0"/>
              <a:t>TOWARZYSTWO WSPIERANIA DZIECI I MŁODZIEŻY Z CUKRZYCĄ</a:t>
            </a:r>
            <a:endParaRPr lang="pl-PL" b="1" dirty="0"/>
          </a:p>
          <a:p>
            <a:r>
              <a:rPr lang="pl-PL" dirty="0"/>
              <a:t>powstało jesienią 2010 roku jako samodzielne stowarzyszenie w miejsce Koła Towarzystwa Przyjaciół Dzieci – (Dzieci Chorych na Cukrzycę)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pl-PL" u="sng" dirty="0"/>
              <a:t>KONTAKT</a:t>
            </a:r>
            <a:r>
              <a:rPr lang="en-US" u="sng" dirty="0"/>
              <a:t>:</a:t>
            </a:r>
          </a:p>
          <a:p>
            <a:pPr>
              <a:buNone/>
            </a:pPr>
            <a:r>
              <a:rPr lang="pl-PL" dirty="0"/>
              <a:t>Oliwia Bazylewicz </a:t>
            </a:r>
            <a:r>
              <a:rPr lang="en-US" dirty="0"/>
              <a:t>,t</a:t>
            </a:r>
            <a:r>
              <a:rPr lang="pl-PL" dirty="0" err="1"/>
              <a:t>el</a:t>
            </a:r>
            <a:r>
              <a:rPr lang="pl-PL" dirty="0"/>
              <a:t>. 508 230 050 </a:t>
            </a:r>
            <a:endParaRPr lang="en-US" dirty="0"/>
          </a:p>
          <a:p>
            <a:pPr>
              <a:buNone/>
            </a:pPr>
            <a:r>
              <a:rPr lang="en-US" b="1" dirty="0">
                <a:solidFill>
                  <a:srgbClr val="0070C0"/>
                </a:solidFill>
              </a:rPr>
              <a:t>oliwia_b@wp.pl</a:t>
            </a:r>
          </a:p>
        </p:txBody>
      </p:sp>
      <p:pic>
        <p:nvPicPr>
          <p:cNvPr id="1026" name="Picture 2" descr="C:\Documents and Settings\Acer\Moje dokumenty\Moje obrazy\logo1_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3143272" cy="20831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 idx="4294967295"/>
          </p:nvPr>
        </p:nvSpPr>
        <p:spPr>
          <a:xfrm>
            <a:off x="3492500" y="6021388"/>
            <a:ext cx="5651500" cy="836612"/>
          </a:xfrm>
        </p:spPr>
        <p:txBody>
          <a:bodyPr>
            <a:normAutofit/>
          </a:bodyPr>
          <a:lstStyle/>
          <a:p>
            <a:r>
              <a:rPr lang="pl-PL" b="1" dirty="0"/>
              <a:t>DZIĘKUJĘ ZA UWAGĘ</a:t>
            </a:r>
          </a:p>
        </p:txBody>
      </p:sp>
      <p:pic>
        <p:nvPicPr>
          <p:cNvPr id="10" name="Picture 2" descr="C:\Documents and Settings\Ola\Pulpit\żabinki\Żabinka\Oliwkowe\DSCN64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6336704" cy="4501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1316</TotalTime>
  <Words>1981</Words>
  <Application>Microsoft Office PowerPoint</Application>
  <PresentationFormat>Pokaz na ekranie (4:3)</PresentationFormat>
  <Paragraphs>265</Paragraphs>
  <Slides>44</Slides>
  <Notes>3</Notes>
  <HiddenSlides>0</HiddenSlides>
  <MMClips>1</MMClips>
  <ScaleCrop>false</ScaleCrop>
  <HeadingPairs>
    <vt:vector size="8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44</vt:i4>
      </vt:variant>
    </vt:vector>
  </HeadingPairs>
  <TitlesOfParts>
    <vt:vector size="57" baseType="lpstr">
      <vt:lpstr>Arial Unicode MS</vt:lpstr>
      <vt:lpstr>Arial</vt:lpstr>
      <vt:lpstr>Arial Black</vt:lpstr>
      <vt:lpstr>Arial CE</vt:lpstr>
      <vt:lpstr>Bookman Old Style</vt:lpstr>
      <vt:lpstr>Calibri</vt:lpstr>
      <vt:lpstr>Gill Sans MT</vt:lpstr>
      <vt:lpstr>Verdana</vt:lpstr>
      <vt:lpstr>Wingdings</vt:lpstr>
      <vt:lpstr>Wingdings 2</vt:lpstr>
      <vt:lpstr>Wingdings 3</vt:lpstr>
      <vt:lpstr>Początek</vt:lpstr>
      <vt:lpstr>Klip</vt:lpstr>
      <vt:lpstr>  DZIECKO Z CUKRZYCĄ W PLACÓWCE OŚWIATOWEJ</vt:lpstr>
      <vt:lpstr>CUKRZYCA</vt:lpstr>
      <vt:lpstr>Rodzaje cukrzycy</vt:lpstr>
      <vt:lpstr>Cukrzyca typu 1</vt:lpstr>
      <vt:lpstr>PIERWSZE OBJAWY</vt:lpstr>
      <vt:lpstr>Leczenie</vt:lpstr>
      <vt:lpstr>Jak to działa?</vt:lpstr>
      <vt:lpstr>Leczenie w cukrzycy </vt:lpstr>
      <vt:lpstr>POZIOM GLUKOZY – glikemia </vt:lpstr>
      <vt:lpstr>Odżywianie</vt:lpstr>
      <vt:lpstr>Odżywianie – na czym polega kontrola</vt:lpstr>
      <vt:lpstr>Alfabet dietetyczny</vt:lpstr>
      <vt:lpstr>Wymienniki węglowodanowe</vt:lpstr>
      <vt:lpstr>Samokontrola czyli badanie poziomu cukru</vt:lpstr>
      <vt:lpstr>SAMOKONTROLA - wykonanie badania </vt:lpstr>
      <vt:lpstr>SAMOKONTROLA – kiedy wykonać badanie</vt:lpstr>
      <vt:lpstr>INSULINA – „kropelki życia”</vt:lpstr>
      <vt:lpstr>Insulina – LEK RATUJĄCY ŻYCIE</vt:lpstr>
      <vt:lpstr>Prezentacja programu PowerPoint</vt:lpstr>
      <vt:lpstr>Prezentacja programu PowerPoint</vt:lpstr>
      <vt:lpstr>Pompa insulinowa i osprzęt</vt:lpstr>
      <vt:lpstr>Prezentacja programu PowerPoint</vt:lpstr>
      <vt:lpstr>Prezentacja programu PowerPoint</vt:lpstr>
      <vt:lpstr>Prezentacja programu PowerPoint</vt:lpstr>
      <vt:lpstr>Prezentacja programu PowerPoint</vt:lpstr>
      <vt:lpstr>WYSOKI POZIOM CUKRU – HIPERGLIKEMIA</vt:lpstr>
      <vt:lpstr>HIPERGLIKEMIA - PRZYCZYNY</vt:lpstr>
      <vt:lpstr>HIPERGLIKEMIA - POSTĘPOWANIE</vt:lpstr>
      <vt:lpstr>NISKI CUKIER – HIPOGLIKEMIA (poniżej 70 mg/dl)</vt:lpstr>
      <vt:lpstr>          HIPOGLIKEMIA – przyczyny  </vt:lpstr>
      <vt:lpstr>HIPOGLIKEMIA CO ROBIĆ!???... </vt:lpstr>
      <vt:lpstr>HIPOGLIKEMIA CIĘŻKA - GlucaGen</vt:lpstr>
      <vt:lpstr>GLUKAGON - hormon o działaniu przeciwstawnym do insuliny, podwyższający poziom glukozy we krwi</vt:lpstr>
      <vt:lpstr>Prezentacja programu PowerPoint</vt:lpstr>
      <vt:lpstr>GlucaGen</vt:lpstr>
      <vt:lpstr>SYTUACJE MAJĄCE WPŁYW NA POZIOM CUKRU WE KRWI</vt:lpstr>
      <vt:lpstr>WYSIŁEK FIZYCZNY</vt:lpstr>
      <vt:lpstr>PRZECIWWSKAZANIA DO PODJĘCIA WYSIŁKU FIZYCZNEGO</vt:lpstr>
      <vt:lpstr>PROŚBA O POMOC</vt:lpstr>
      <vt:lpstr>Co zrobić kiedy……………..</vt:lpstr>
      <vt:lpstr>CUKRZYCA W LICZBACH</vt:lpstr>
      <vt:lpstr>Prezentacja programu PowerPoint</vt:lpstr>
      <vt:lpstr>www.twdimzc.pl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DZIECKO Z CUKRZYCĄ W PLACÓWCE OŚWIATOWEJ</dc:title>
  <dc:creator>Wojtek i Rozita</dc:creator>
  <cp:lastModifiedBy>Rozita Pasierska</cp:lastModifiedBy>
  <cp:revision>109</cp:revision>
  <dcterms:modified xsi:type="dcterms:W3CDTF">2020-11-20T12:37:22Z</dcterms:modified>
</cp:coreProperties>
</file>